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3D09"/>
    <a:srgbClr val="001F31"/>
    <a:srgbClr val="DC6E47"/>
    <a:srgbClr val="DD7A56"/>
    <a:srgbClr val="2C4E98"/>
    <a:srgbClr val="860102"/>
    <a:srgbClr val="EDEDED"/>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FBE333-D4A5-416C-A587-7E5E1C2EA57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BB90366-FB9A-4EA7-AE8B-8483F2B234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B7D1A90-5F95-4444-AAFA-5DBE1D392E43}"/>
              </a:ext>
            </a:extLst>
          </p:cNvPr>
          <p:cNvSpPr>
            <a:spLocks noGrp="1"/>
          </p:cNvSpPr>
          <p:nvPr>
            <p:ph type="dt" sz="half" idx="10"/>
          </p:nvPr>
        </p:nvSpPr>
        <p:spPr/>
        <p:txBody>
          <a:bodyPr/>
          <a:lstStyle/>
          <a:p>
            <a:fld id="{824982D3-9A89-4C97-AB1D-530E55561BE8}" type="datetimeFigureOut">
              <a:rPr lang="tr-TR" smtClean="0"/>
              <a:t>1.06.2022</a:t>
            </a:fld>
            <a:endParaRPr lang="tr-TR"/>
          </a:p>
        </p:txBody>
      </p:sp>
      <p:sp>
        <p:nvSpPr>
          <p:cNvPr id="5" name="Alt Bilgi Yer Tutucusu 4">
            <a:extLst>
              <a:ext uri="{FF2B5EF4-FFF2-40B4-BE49-F238E27FC236}">
                <a16:creationId xmlns:a16="http://schemas.microsoft.com/office/drawing/2014/main" id="{B26F493D-109E-4877-93C9-B2CA761A05A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879409-0EC5-49DC-BEB4-753C51E07467}"/>
              </a:ext>
            </a:extLst>
          </p:cNvPr>
          <p:cNvSpPr>
            <a:spLocks noGrp="1"/>
          </p:cNvSpPr>
          <p:nvPr>
            <p:ph type="sldNum" sz="quarter" idx="12"/>
          </p:nvPr>
        </p:nvSpPr>
        <p:spPr/>
        <p:txBody>
          <a:bodyPr/>
          <a:lstStyle/>
          <a:p>
            <a:fld id="{091D188F-47CA-47C7-81DE-53CA6450B5EC}" type="slidenum">
              <a:rPr lang="tr-TR" smtClean="0"/>
              <a:t>‹#›</a:t>
            </a:fld>
            <a:endParaRPr lang="tr-TR"/>
          </a:p>
        </p:txBody>
      </p:sp>
    </p:spTree>
    <p:extLst>
      <p:ext uri="{BB962C8B-B14F-4D97-AF65-F5344CB8AC3E}">
        <p14:creationId xmlns:p14="http://schemas.microsoft.com/office/powerpoint/2010/main" val="266120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5ECA67-AADE-46EA-8BE3-B64DC375807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DDEFAB2-A0DB-4443-8EF9-221E0B8C7C38}"/>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9886B67-5F39-4031-94A4-C707D5C46F03}"/>
              </a:ext>
            </a:extLst>
          </p:cNvPr>
          <p:cNvSpPr>
            <a:spLocks noGrp="1"/>
          </p:cNvSpPr>
          <p:nvPr>
            <p:ph type="dt" sz="half" idx="10"/>
          </p:nvPr>
        </p:nvSpPr>
        <p:spPr/>
        <p:txBody>
          <a:bodyPr/>
          <a:lstStyle/>
          <a:p>
            <a:fld id="{824982D3-9A89-4C97-AB1D-530E55561BE8}" type="datetimeFigureOut">
              <a:rPr lang="tr-TR" smtClean="0"/>
              <a:t>1.06.2022</a:t>
            </a:fld>
            <a:endParaRPr lang="tr-TR"/>
          </a:p>
        </p:txBody>
      </p:sp>
      <p:sp>
        <p:nvSpPr>
          <p:cNvPr id="5" name="Alt Bilgi Yer Tutucusu 4">
            <a:extLst>
              <a:ext uri="{FF2B5EF4-FFF2-40B4-BE49-F238E27FC236}">
                <a16:creationId xmlns:a16="http://schemas.microsoft.com/office/drawing/2014/main" id="{AF9D7098-714C-4E54-A8E4-0A672FCA77D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2D53273-9178-414B-A909-FFD5C35963AB}"/>
              </a:ext>
            </a:extLst>
          </p:cNvPr>
          <p:cNvSpPr>
            <a:spLocks noGrp="1"/>
          </p:cNvSpPr>
          <p:nvPr>
            <p:ph type="sldNum" sz="quarter" idx="12"/>
          </p:nvPr>
        </p:nvSpPr>
        <p:spPr/>
        <p:txBody>
          <a:bodyPr/>
          <a:lstStyle/>
          <a:p>
            <a:fld id="{091D188F-47CA-47C7-81DE-53CA6450B5EC}" type="slidenum">
              <a:rPr lang="tr-TR" smtClean="0"/>
              <a:t>‹#›</a:t>
            </a:fld>
            <a:endParaRPr lang="tr-TR"/>
          </a:p>
        </p:txBody>
      </p:sp>
    </p:spTree>
    <p:extLst>
      <p:ext uri="{BB962C8B-B14F-4D97-AF65-F5344CB8AC3E}">
        <p14:creationId xmlns:p14="http://schemas.microsoft.com/office/powerpoint/2010/main" val="2971725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B67010C-34AF-4C0B-8021-C99EC02E872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77FC67B-86D0-4DB5-8CB4-F1B784BD327F}"/>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D06AFB1-B76B-461D-A5DA-333BFB755C11}"/>
              </a:ext>
            </a:extLst>
          </p:cNvPr>
          <p:cNvSpPr>
            <a:spLocks noGrp="1"/>
          </p:cNvSpPr>
          <p:nvPr>
            <p:ph type="dt" sz="half" idx="10"/>
          </p:nvPr>
        </p:nvSpPr>
        <p:spPr/>
        <p:txBody>
          <a:bodyPr/>
          <a:lstStyle/>
          <a:p>
            <a:fld id="{824982D3-9A89-4C97-AB1D-530E55561BE8}" type="datetimeFigureOut">
              <a:rPr lang="tr-TR" smtClean="0"/>
              <a:t>1.06.2022</a:t>
            </a:fld>
            <a:endParaRPr lang="tr-TR"/>
          </a:p>
        </p:txBody>
      </p:sp>
      <p:sp>
        <p:nvSpPr>
          <p:cNvPr id="5" name="Alt Bilgi Yer Tutucusu 4">
            <a:extLst>
              <a:ext uri="{FF2B5EF4-FFF2-40B4-BE49-F238E27FC236}">
                <a16:creationId xmlns:a16="http://schemas.microsoft.com/office/drawing/2014/main" id="{CE8A02F8-4BE8-4C36-A50F-0AD2FE7732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3A26E12-098F-48A3-B17F-79D2E98B0895}"/>
              </a:ext>
            </a:extLst>
          </p:cNvPr>
          <p:cNvSpPr>
            <a:spLocks noGrp="1"/>
          </p:cNvSpPr>
          <p:nvPr>
            <p:ph type="sldNum" sz="quarter" idx="12"/>
          </p:nvPr>
        </p:nvSpPr>
        <p:spPr/>
        <p:txBody>
          <a:bodyPr/>
          <a:lstStyle/>
          <a:p>
            <a:fld id="{091D188F-47CA-47C7-81DE-53CA6450B5EC}" type="slidenum">
              <a:rPr lang="tr-TR" smtClean="0"/>
              <a:t>‹#›</a:t>
            </a:fld>
            <a:endParaRPr lang="tr-TR"/>
          </a:p>
        </p:txBody>
      </p:sp>
    </p:spTree>
    <p:extLst>
      <p:ext uri="{BB962C8B-B14F-4D97-AF65-F5344CB8AC3E}">
        <p14:creationId xmlns:p14="http://schemas.microsoft.com/office/powerpoint/2010/main" val="344686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ED57DFB-B69B-4BC7-9C54-15A51F2E324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832058A-1F68-40B1-93A0-765F8146D572}"/>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6FC6F04-12C0-4B15-B32F-E8973239F27D}"/>
              </a:ext>
            </a:extLst>
          </p:cNvPr>
          <p:cNvSpPr>
            <a:spLocks noGrp="1"/>
          </p:cNvSpPr>
          <p:nvPr>
            <p:ph type="dt" sz="half" idx="10"/>
          </p:nvPr>
        </p:nvSpPr>
        <p:spPr/>
        <p:txBody>
          <a:bodyPr/>
          <a:lstStyle/>
          <a:p>
            <a:fld id="{824982D3-9A89-4C97-AB1D-530E55561BE8}" type="datetimeFigureOut">
              <a:rPr lang="tr-TR" smtClean="0"/>
              <a:t>1.06.2022</a:t>
            </a:fld>
            <a:endParaRPr lang="tr-TR"/>
          </a:p>
        </p:txBody>
      </p:sp>
      <p:sp>
        <p:nvSpPr>
          <p:cNvPr id="5" name="Alt Bilgi Yer Tutucusu 4">
            <a:extLst>
              <a:ext uri="{FF2B5EF4-FFF2-40B4-BE49-F238E27FC236}">
                <a16:creationId xmlns:a16="http://schemas.microsoft.com/office/drawing/2014/main" id="{934ECE15-0DFE-45A0-94D3-F8E825687F7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9284DE-C78E-42D7-B012-5B5D0213A87A}"/>
              </a:ext>
            </a:extLst>
          </p:cNvPr>
          <p:cNvSpPr>
            <a:spLocks noGrp="1"/>
          </p:cNvSpPr>
          <p:nvPr>
            <p:ph type="sldNum" sz="quarter" idx="12"/>
          </p:nvPr>
        </p:nvSpPr>
        <p:spPr/>
        <p:txBody>
          <a:bodyPr/>
          <a:lstStyle/>
          <a:p>
            <a:fld id="{091D188F-47CA-47C7-81DE-53CA6450B5EC}" type="slidenum">
              <a:rPr lang="tr-TR" smtClean="0"/>
              <a:t>‹#›</a:t>
            </a:fld>
            <a:endParaRPr lang="tr-TR"/>
          </a:p>
        </p:txBody>
      </p:sp>
    </p:spTree>
    <p:extLst>
      <p:ext uri="{BB962C8B-B14F-4D97-AF65-F5344CB8AC3E}">
        <p14:creationId xmlns:p14="http://schemas.microsoft.com/office/powerpoint/2010/main" val="19855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66203C0-3C22-42C6-9346-415551D0996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A970B4E-1D9A-47EE-9713-5723471D6C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74DC71EF-7A36-418E-A77B-AACDC3700418}"/>
              </a:ext>
            </a:extLst>
          </p:cNvPr>
          <p:cNvSpPr>
            <a:spLocks noGrp="1"/>
          </p:cNvSpPr>
          <p:nvPr>
            <p:ph type="dt" sz="half" idx="10"/>
          </p:nvPr>
        </p:nvSpPr>
        <p:spPr/>
        <p:txBody>
          <a:bodyPr/>
          <a:lstStyle/>
          <a:p>
            <a:fld id="{824982D3-9A89-4C97-AB1D-530E55561BE8}" type="datetimeFigureOut">
              <a:rPr lang="tr-TR" smtClean="0"/>
              <a:t>1.06.2022</a:t>
            </a:fld>
            <a:endParaRPr lang="tr-TR"/>
          </a:p>
        </p:txBody>
      </p:sp>
      <p:sp>
        <p:nvSpPr>
          <p:cNvPr id="5" name="Alt Bilgi Yer Tutucusu 4">
            <a:extLst>
              <a:ext uri="{FF2B5EF4-FFF2-40B4-BE49-F238E27FC236}">
                <a16:creationId xmlns:a16="http://schemas.microsoft.com/office/drawing/2014/main" id="{D3C1AA4C-F5D7-4269-B777-A08BC20C846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8B09A43-A8F4-49E6-9AED-66ED5C710ED3}"/>
              </a:ext>
            </a:extLst>
          </p:cNvPr>
          <p:cNvSpPr>
            <a:spLocks noGrp="1"/>
          </p:cNvSpPr>
          <p:nvPr>
            <p:ph type="sldNum" sz="quarter" idx="12"/>
          </p:nvPr>
        </p:nvSpPr>
        <p:spPr/>
        <p:txBody>
          <a:bodyPr/>
          <a:lstStyle/>
          <a:p>
            <a:fld id="{091D188F-47CA-47C7-81DE-53CA6450B5EC}" type="slidenum">
              <a:rPr lang="tr-TR" smtClean="0"/>
              <a:t>‹#›</a:t>
            </a:fld>
            <a:endParaRPr lang="tr-TR"/>
          </a:p>
        </p:txBody>
      </p:sp>
    </p:spTree>
    <p:extLst>
      <p:ext uri="{BB962C8B-B14F-4D97-AF65-F5344CB8AC3E}">
        <p14:creationId xmlns:p14="http://schemas.microsoft.com/office/powerpoint/2010/main" val="392666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9F757A2-ABB0-49DE-BACE-81A747BE788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945061D-C97B-485E-A86A-BBC2E02C239A}"/>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AFEC134-3203-4F74-BCE2-CB3EEE02B1D4}"/>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CA14119-0464-437F-867C-F88D1019A2A6}"/>
              </a:ext>
            </a:extLst>
          </p:cNvPr>
          <p:cNvSpPr>
            <a:spLocks noGrp="1"/>
          </p:cNvSpPr>
          <p:nvPr>
            <p:ph type="dt" sz="half" idx="10"/>
          </p:nvPr>
        </p:nvSpPr>
        <p:spPr/>
        <p:txBody>
          <a:bodyPr/>
          <a:lstStyle/>
          <a:p>
            <a:fld id="{824982D3-9A89-4C97-AB1D-530E55561BE8}" type="datetimeFigureOut">
              <a:rPr lang="tr-TR" smtClean="0"/>
              <a:t>1.06.2022</a:t>
            </a:fld>
            <a:endParaRPr lang="tr-TR"/>
          </a:p>
        </p:txBody>
      </p:sp>
      <p:sp>
        <p:nvSpPr>
          <p:cNvPr id="6" name="Alt Bilgi Yer Tutucusu 5">
            <a:extLst>
              <a:ext uri="{FF2B5EF4-FFF2-40B4-BE49-F238E27FC236}">
                <a16:creationId xmlns:a16="http://schemas.microsoft.com/office/drawing/2014/main" id="{24D48B1B-0C60-4CEC-A039-DD8DF0703B9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9CAA168-0E0C-4557-9D9C-EBB18C69E05A}"/>
              </a:ext>
            </a:extLst>
          </p:cNvPr>
          <p:cNvSpPr>
            <a:spLocks noGrp="1"/>
          </p:cNvSpPr>
          <p:nvPr>
            <p:ph type="sldNum" sz="quarter" idx="12"/>
          </p:nvPr>
        </p:nvSpPr>
        <p:spPr/>
        <p:txBody>
          <a:bodyPr/>
          <a:lstStyle/>
          <a:p>
            <a:fld id="{091D188F-47CA-47C7-81DE-53CA6450B5EC}" type="slidenum">
              <a:rPr lang="tr-TR" smtClean="0"/>
              <a:t>‹#›</a:t>
            </a:fld>
            <a:endParaRPr lang="tr-TR"/>
          </a:p>
        </p:txBody>
      </p:sp>
    </p:spTree>
    <p:extLst>
      <p:ext uri="{BB962C8B-B14F-4D97-AF65-F5344CB8AC3E}">
        <p14:creationId xmlns:p14="http://schemas.microsoft.com/office/powerpoint/2010/main" val="5670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32427A-079D-46BA-8CA6-0C25E3EE6D6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EAC9412-0004-460B-88E4-B00DE0D5B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66D7599F-F320-4172-A84A-9260BAB7B3AB}"/>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AFD1807-5F3E-4C9B-89F9-8DD0BD3C6E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9E6A7B59-2769-4B61-A113-459B03F650AF}"/>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12D6885-4673-45A2-A24B-05E9BD9EAF2F}"/>
              </a:ext>
            </a:extLst>
          </p:cNvPr>
          <p:cNvSpPr>
            <a:spLocks noGrp="1"/>
          </p:cNvSpPr>
          <p:nvPr>
            <p:ph type="dt" sz="half" idx="10"/>
          </p:nvPr>
        </p:nvSpPr>
        <p:spPr/>
        <p:txBody>
          <a:bodyPr/>
          <a:lstStyle/>
          <a:p>
            <a:fld id="{824982D3-9A89-4C97-AB1D-530E55561BE8}" type="datetimeFigureOut">
              <a:rPr lang="tr-TR" smtClean="0"/>
              <a:t>1.06.2022</a:t>
            </a:fld>
            <a:endParaRPr lang="tr-TR"/>
          </a:p>
        </p:txBody>
      </p:sp>
      <p:sp>
        <p:nvSpPr>
          <p:cNvPr id="8" name="Alt Bilgi Yer Tutucusu 7">
            <a:extLst>
              <a:ext uri="{FF2B5EF4-FFF2-40B4-BE49-F238E27FC236}">
                <a16:creationId xmlns:a16="http://schemas.microsoft.com/office/drawing/2014/main" id="{218137ED-1A79-4D3D-B24B-80004B9CCA8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07AD4C4-5B0E-49FF-ADAB-B5E7CD1BC1FE}"/>
              </a:ext>
            </a:extLst>
          </p:cNvPr>
          <p:cNvSpPr>
            <a:spLocks noGrp="1"/>
          </p:cNvSpPr>
          <p:nvPr>
            <p:ph type="sldNum" sz="quarter" idx="12"/>
          </p:nvPr>
        </p:nvSpPr>
        <p:spPr/>
        <p:txBody>
          <a:bodyPr/>
          <a:lstStyle/>
          <a:p>
            <a:fld id="{091D188F-47CA-47C7-81DE-53CA6450B5EC}" type="slidenum">
              <a:rPr lang="tr-TR" smtClean="0"/>
              <a:t>‹#›</a:t>
            </a:fld>
            <a:endParaRPr lang="tr-TR"/>
          </a:p>
        </p:txBody>
      </p:sp>
    </p:spTree>
    <p:extLst>
      <p:ext uri="{BB962C8B-B14F-4D97-AF65-F5344CB8AC3E}">
        <p14:creationId xmlns:p14="http://schemas.microsoft.com/office/powerpoint/2010/main" val="115617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D9795D-50E1-4551-97D9-9AB77A28083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9252BA3-C515-4340-B27B-A26252790121}"/>
              </a:ext>
            </a:extLst>
          </p:cNvPr>
          <p:cNvSpPr>
            <a:spLocks noGrp="1"/>
          </p:cNvSpPr>
          <p:nvPr>
            <p:ph type="dt" sz="half" idx="10"/>
          </p:nvPr>
        </p:nvSpPr>
        <p:spPr/>
        <p:txBody>
          <a:bodyPr/>
          <a:lstStyle/>
          <a:p>
            <a:fld id="{824982D3-9A89-4C97-AB1D-530E55561BE8}" type="datetimeFigureOut">
              <a:rPr lang="tr-TR" smtClean="0"/>
              <a:t>1.06.2022</a:t>
            </a:fld>
            <a:endParaRPr lang="tr-TR"/>
          </a:p>
        </p:txBody>
      </p:sp>
      <p:sp>
        <p:nvSpPr>
          <p:cNvPr id="4" name="Alt Bilgi Yer Tutucusu 3">
            <a:extLst>
              <a:ext uri="{FF2B5EF4-FFF2-40B4-BE49-F238E27FC236}">
                <a16:creationId xmlns:a16="http://schemas.microsoft.com/office/drawing/2014/main" id="{62C885B9-DA8C-44FA-9D32-7EB332964F0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2753746-07CA-4139-BC69-D84247F77CAB}"/>
              </a:ext>
            </a:extLst>
          </p:cNvPr>
          <p:cNvSpPr>
            <a:spLocks noGrp="1"/>
          </p:cNvSpPr>
          <p:nvPr>
            <p:ph type="sldNum" sz="quarter" idx="12"/>
          </p:nvPr>
        </p:nvSpPr>
        <p:spPr/>
        <p:txBody>
          <a:bodyPr/>
          <a:lstStyle/>
          <a:p>
            <a:fld id="{091D188F-47CA-47C7-81DE-53CA6450B5EC}" type="slidenum">
              <a:rPr lang="tr-TR" smtClean="0"/>
              <a:t>‹#›</a:t>
            </a:fld>
            <a:endParaRPr lang="tr-TR"/>
          </a:p>
        </p:txBody>
      </p:sp>
    </p:spTree>
    <p:extLst>
      <p:ext uri="{BB962C8B-B14F-4D97-AF65-F5344CB8AC3E}">
        <p14:creationId xmlns:p14="http://schemas.microsoft.com/office/powerpoint/2010/main" val="3801386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A5DD361-AFD8-4291-BF0A-2BE8FFB87655}"/>
              </a:ext>
            </a:extLst>
          </p:cNvPr>
          <p:cNvSpPr>
            <a:spLocks noGrp="1"/>
          </p:cNvSpPr>
          <p:nvPr>
            <p:ph type="dt" sz="half" idx="10"/>
          </p:nvPr>
        </p:nvSpPr>
        <p:spPr/>
        <p:txBody>
          <a:bodyPr/>
          <a:lstStyle/>
          <a:p>
            <a:fld id="{824982D3-9A89-4C97-AB1D-530E55561BE8}" type="datetimeFigureOut">
              <a:rPr lang="tr-TR" smtClean="0"/>
              <a:t>1.06.2022</a:t>
            </a:fld>
            <a:endParaRPr lang="tr-TR"/>
          </a:p>
        </p:txBody>
      </p:sp>
      <p:sp>
        <p:nvSpPr>
          <p:cNvPr id="3" name="Alt Bilgi Yer Tutucusu 2">
            <a:extLst>
              <a:ext uri="{FF2B5EF4-FFF2-40B4-BE49-F238E27FC236}">
                <a16:creationId xmlns:a16="http://schemas.microsoft.com/office/drawing/2014/main" id="{5DBD9936-A62D-4176-9462-ED03E57FED1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28EAD0B-CC15-4E3F-88E2-C7E1ADEC19C5}"/>
              </a:ext>
            </a:extLst>
          </p:cNvPr>
          <p:cNvSpPr>
            <a:spLocks noGrp="1"/>
          </p:cNvSpPr>
          <p:nvPr>
            <p:ph type="sldNum" sz="quarter" idx="12"/>
          </p:nvPr>
        </p:nvSpPr>
        <p:spPr/>
        <p:txBody>
          <a:bodyPr/>
          <a:lstStyle/>
          <a:p>
            <a:fld id="{091D188F-47CA-47C7-81DE-53CA6450B5EC}" type="slidenum">
              <a:rPr lang="tr-TR" smtClean="0"/>
              <a:t>‹#›</a:t>
            </a:fld>
            <a:endParaRPr lang="tr-TR"/>
          </a:p>
        </p:txBody>
      </p:sp>
    </p:spTree>
    <p:extLst>
      <p:ext uri="{BB962C8B-B14F-4D97-AF65-F5344CB8AC3E}">
        <p14:creationId xmlns:p14="http://schemas.microsoft.com/office/powerpoint/2010/main" val="13034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E5DCD0D-4A6D-4B1F-95C3-7048A1DF34C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DBFE591-BEDD-490C-AB7D-AA74BA0F61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E633FF2-D6CC-4772-B767-9C312AC91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A91F83D0-2E11-4FF8-BBF1-FDDD11C47429}"/>
              </a:ext>
            </a:extLst>
          </p:cNvPr>
          <p:cNvSpPr>
            <a:spLocks noGrp="1"/>
          </p:cNvSpPr>
          <p:nvPr>
            <p:ph type="dt" sz="half" idx="10"/>
          </p:nvPr>
        </p:nvSpPr>
        <p:spPr/>
        <p:txBody>
          <a:bodyPr/>
          <a:lstStyle/>
          <a:p>
            <a:fld id="{824982D3-9A89-4C97-AB1D-530E55561BE8}" type="datetimeFigureOut">
              <a:rPr lang="tr-TR" smtClean="0"/>
              <a:t>1.06.2022</a:t>
            </a:fld>
            <a:endParaRPr lang="tr-TR"/>
          </a:p>
        </p:txBody>
      </p:sp>
      <p:sp>
        <p:nvSpPr>
          <p:cNvPr id="6" name="Alt Bilgi Yer Tutucusu 5">
            <a:extLst>
              <a:ext uri="{FF2B5EF4-FFF2-40B4-BE49-F238E27FC236}">
                <a16:creationId xmlns:a16="http://schemas.microsoft.com/office/drawing/2014/main" id="{41B336C3-5680-4243-A4CD-347479F21C9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778671C-709B-4FA1-BFC2-7FC4FAEB903A}"/>
              </a:ext>
            </a:extLst>
          </p:cNvPr>
          <p:cNvSpPr>
            <a:spLocks noGrp="1"/>
          </p:cNvSpPr>
          <p:nvPr>
            <p:ph type="sldNum" sz="quarter" idx="12"/>
          </p:nvPr>
        </p:nvSpPr>
        <p:spPr/>
        <p:txBody>
          <a:bodyPr/>
          <a:lstStyle/>
          <a:p>
            <a:fld id="{091D188F-47CA-47C7-81DE-53CA6450B5EC}" type="slidenum">
              <a:rPr lang="tr-TR" smtClean="0"/>
              <a:t>‹#›</a:t>
            </a:fld>
            <a:endParaRPr lang="tr-TR"/>
          </a:p>
        </p:txBody>
      </p:sp>
    </p:spTree>
    <p:extLst>
      <p:ext uri="{BB962C8B-B14F-4D97-AF65-F5344CB8AC3E}">
        <p14:creationId xmlns:p14="http://schemas.microsoft.com/office/powerpoint/2010/main" val="132708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13D2923-2686-4668-9575-64E187641D8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326AA0D-29A7-46C3-AC97-FBD294F2CA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4AFEE31-F44F-498E-B782-7ADEE48AE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43846D4D-E7B9-45E4-B6CD-4E9DC16B2ABD}"/>
              </a:ext>
            </a:extLst>
          </p:cNvPr>
          <p:cNvSpPr>
            <a:spLocks noGrp="1"/>
          </p:cNvSpPr>
          <p:nvPr>
            <p:ph type="dt" sz="half" idx="10"/>
          </p:nvPr>
        </p:nvSpPr>
        <p:spPr/>
        <p:txBody>
          <a:bodyPr/>
          <a:lstStyle/>
          <a:p>
            <a:fld id="{824982D3-9A89-4C97-AB1D-530E55561BE8}" type="datetimeFigureOut">
              <a:rPr lang="tr-TR" smtClean="0"/>
              <a:t>1.06.2022</a:t>
            </a:fld>
            <a:endParaRPr lang="tr-TR"/>
          </a:p>
        </p:txBody>
      </p:sp>
      <p:sp>
        <p:nvSpPr>
          <p:cNvPr id="6" name="Alt Bilgi Yer Tutucusu 5">
            <a:extLst>
              <a:ext uri="{FF2B5EF4-FFF2-40B4-BE49-F238E27FC236}">
                <a16:creationId xmlns:a16="http://schemas.microsoft.com/office/drawing/2014/main" id="{1E7908CD-C6D1-449C-B075-804ACF7E1ED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E06950E-F30F-4E2B-959B-F5CEB74B25B0}"/>
              </a:ext>
            </a:extLst>
          </p:cNvPr>
          <p:cNvSpPr>
            <a:spLocks noGrp="1"/>
          </p:cNvSpPr>
          <p:nvPr>
            <p:ph type="sldNum" sz="quarter" idx="12"/>
          </p:nvPr>
        </p:nvSpPr>
        <p:spPr/>
        <p:txBody>
          <a:bodyPr/>
          <a:lstStyle/>
          <a:p>
            <a:fld id="{091D188F-47CA-47C7-81DE-53CA6450B5EC}" type="slidenum">
              <a:rPr lang="tr-TR" smtClean="0"/>
              <a:t>‹#›</a:t>
            </a:fld>
            <a:endParaRPr lang="tr-TR"/>
          </a:p>
        </p:txBody>
      </p:sp>
    </p:spTree>
    <p:extLst>
      <p:ext uri="{BB962C8B-B14F-4D97-AF65-F5344CB8AC3E}">
        <p14:creationId xmlns:p14="http://schemas.microsoft.com/office/powerpoint/2010/main" val="131156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3E82BAB-661D-4580-BC92-ABDCFDDB78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9E4C405-8BA6-4391-8BD9-84A1CC60FC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ACD4D1-5BFD-44F6-9AB2-FB2B94EC7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982D3-9A89-4C97-AB1D-530E55561BE8}" type="datetimeFigureOut">
              <a:rPr lang="tr-TR" smtClean="0"/>
              <a:t>1.06.2022</a:t>
            </a:fld>
            <a:endParaRPr lang="tr-TR"/>
          </a:p>
        </p:txBody>
      </p:sp>
      <p:sp>
        <p:nvSpPr>
          <p:cNvPr id="5" name="Alt Bilgi Yer Tutucusu 4">
            <a:extLst>
              <a:ext uri="{FF2B5EF4-FFF2-40B4-BE49-F238E27FC236}">
                <a16:creationId xmlns:a16="http://schemas.microsoft.com/office/drawing/2014/main" id="{A0A757C2-AAA0-4B5D-98E5-8CC52884FD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5C2170A-4682-43D9-8735-CD417D4E36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D188F-47CA-47C7-81DE-53CA6450B5EC}" type="slidenum">
              <a:rPr lang="tr-TR" smtClean="0"/>
              <a:t>‹#›</a:t>
            </a:fld>
            <a:endParaRPr lang="tr-TR"/>
          </a:p>
        </p:txBody>
      </p:sp>
    </p:spTree>
    <p:extLst>
      <p:ext uri="{BB962C8B-B14F-4D97-AF65-F5344CB8AC3E}">
        <p14:creationId xmlns:p14="http://schemas.microsoft.com/office/powerpoint/2010/main" val="425263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uzaktanegitimkapisi.cbiko.gov.tr/Egitimler/Detay?Uniq=0f717974-03c5-47b8-9d52-c6538c0f010f" TargetMode="External"/><Relationship Id="rId4" Type="http://schemas.openxmlformats.org/officeDocument/2006/relationships/hyperlink" Target="https://ms.hmb.gov.tr/uploads/2022/03/Kamu-Ic-Kontrol-Rehberi.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E7BAA7C-0202-458D-BEC2-1E32AED0B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722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B883842-4E06-4350-85F5-A0660C106797}"/>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C9387AB9-A317-4C59-A698-B34219BC0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0"/>
            <a:ext cx="12192000" cy="6858000"/>
          </a:xfrm>
          <a:prstGeom prst="rect">
            <a:avLst/>
          </a:prstGeom>
        </p:spPr>
      </p:pic>
      <p:sp>
        <p:nvSpPr>
          <p:cNvPr id="3" name="Dikdörtgen 2">
            <a:extLst>
              <a:ext uri="{FF2B5EF4-FFF2-40B4-BE49-F238E27FC236}">
                <a16:creationId xmlns:a16="http://schemas.microsoft.com/office/drawing/2014/main" id="{BEFD7D2B-BCAF-46D8-A3B5-3C882C58F8DF}"/>
              </a:ext>
            </a:extLst>
          </p:cNvPr>
          <p:cNvSpPr/>
          <p:nvPr/>
        </p:nvSpPr>
        <p:spPr>
          <a:xfrm>
            <a:off x="922247" y="1749377"/>
            <a:ext cx="11298807" cy="3394506"/>
          </a:xfrm>
          <a:prstGeom prst="rect">
            <a:avLst/>
          </a:prstGeom>
          <a:solidFill>
            <a:srgbClr val="001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1" name="Resim 10">
            <a:extLst>
              <a:ext uri="{FF2B5EF4-FFF2-40B4-BE49-F238E27FC236}">
                <a16:creationId xmlns:a16="http://schemas.microsoft.com/office/drawing/2014/main" id="{3817C0FB-0823-4C86-B5CA-229914766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09206" cy="6858000"/>
          </a:xfrm>
          <a:prstGeom prst="rect">
            <a:avLst/>
          </a:prstGeom>
        </p:spPr>
      </p:pic>
      <p:sp>
        <p:nvSpPr>
          <p:cNvPr id="5" name="Metin kutusu 4">
            <a:extLst>
              <a:ext uri="{FF2B5EF4-FFF2-40B4-BE49-F238E27FC236}">
                <a16:creationId xmlns:a16="http://schemas.microsoft.com/office/drawing/2014/main" id="{6D08D664-2B76-4D7B-9C86-6BEEA4BD8627}"/>
              </a:ext>
            </a:extLst>
          </p:cNvPr>
          <p:cNvSpPr txBox="1"/>
          <p:nvPr/>
        </p:nvSpPr>
        <p:spPr>
          <a:xfrm>
            <a:off x="869082" y="1260756"/>
            <a:ext cx="1792478" cy="338554"/>
          </a:xfrm>
          <a:prstGeom prst="rect">
            <a:avLst/>
          </a:prstGeom>
          <a:noFill/>
        </p:spPr>
        <p:txBody>
          <a:bodyPr wrap="none" rtlCol="0">
            <a:spAutoFit/>
          </a:bodyPr>
          <a:lstStyle/>
          <a:p>
            <a:r>
              <a:rPr lang="tr-TR" sz="1600" b="1" dirty="0">
                <a:solidFill>
                  <a:srgbClr val="D63D09"/>
                </a:solidFill>
                <a:latin typeface="Georgia" panose="02040502050405020303" pitchFamily="18" charset="0"/>
              </a:rPr>
              <a:t>Faydalı Linkler</a:t>
            </a:r>
            <a:endParaRPr lang="tr-TR" sz="1600" dirty="0">
              <a:solidFill>
                <a:srgbClr val="D63D09"/>
              </a:solidFill>
              <a:latin typeface="Georgia" panose="02040502050405020303" pitchFamily="18" charset="0"/>
            </a:endParaRPr>
          </a:p>
        </p:txBody>
      </p:sp>
      <p:sp>
        <p:nvSpPr>
          <p:cNvPr id="6" name="Metin kutusu 5">
            <a:extLst>
              <a:ext uri="{FF2B5EF4-FFF2-40B4-BE49-F238E27FC236}">
                <a16:creationId xmlns:a16="http://schemas.microsoft.com/office/drawing/2014/main" id="{7BD4DE60-2E11-4636-8094-4F0C45CA5125}"/>
              </a:ext>
            </a:extLst>
          </p:cNvPr>
          <p:cNvSpPr txBox="1"/>
          <p:nvPr/>
        </p:nvSpPr>
        <p:spPr>
          <a:xfrm>
            <a:off x="1069075" y="2580154"/>
            <a:ext cx="10981425" cy="375552"/>
          </a:xfrm>
          <a:prstGeom prst="rect">
            <a:avLst/>
          </a:prstGeom>
          <a:noFill/>
        </p:spPr>
        <p:txBody>
          <a:bodyPr wrap="square" rtlCol="0">
            <a:spAutoFit/>
          </a:bodyPr>
          <a:lstStyle/>
          <a:p>
            <a:pPr algn="just">
              <a:lnSpc>
                <a:spcPct val="150000"/>
              </a:lnSpc>
            </a:pPr>
            <a:r>
              <a:rPr lang="tr-TR" sz="1400" dirty="0">
                <a:solidFill>
                  <a:schemeClr val="bg1"/>
                </a:solidFill>
                <a:latin typeface="Arial" panose="020B0604020202020204" pitchFamily="34" charset="0"/>
                <a:cs typeface="Arial" panose="020B0604020202020204" pitchFamily="34" charset="0"/>
              </a:rPr>
              <a:t>Maliye Bakanlığınca yayımlanan “</a:t>
            </a:r>
            <a:r>
              <a:rPr lang="tr-TR" sz="1400" i="1" dirty="0">
                <a:solidFill>
                  <a:schemeClr val="bg1"/>
                </a:solidFill>
                <a:latin typeface="Arial" panose="020B0604020202020204" pitchFamily="34" charset="0"/>
                <a:cs typeface="Arial" panose="020B0604020202020204" pitchFamily="34" charset="0"/>
              </a:rPr>
              <a:t>İç Kontrol Standartları Uyum Eylem Planı Rehberi</a:t>
            </a:r>
            <a:r>
              <a:rPr lang="tr-TR" sz="1400" dirty="0">
                <a:solidFill>
                  <a:schemeClr val="bg1"/>
                </a:solidFill>
                <a:latin typeface="Arial" panose="020B0604020202020204" pitchFamily="34" charset="0"/>
                <a:cs typeface="Arial" panose="020B0604020202020204" pitchFamily="34" charset="0"/>
              </a:rPr>
              <a:t>”</a:t>
            </a:r>
          </a:p>
        </p:txBody>
      </p:sp>
      <p:sp>
        <p:nvSpPr>
          <p:cNvPr id="7" name="Metin kutusu 6">
            <a:extLst>
              <a:ext uri="{FF2B5EF4-FFF2-40B4-BE49-F238E27FC236}">
                <a16:creationId xmlns:a16="http://schemas.microsoft.com/office/drawing/2014/main" id="{56F2CA36-BE0C-410F-960C-0111A99DC576}"/>
              </a:ext>
            </a:extLst>
          </p:cNvPr>
          <p:cNvSpPr txBox="1"/>
          <p:nvPr/>
        </p:nvSpPr>
        <p:spPr>
          <a:xfrm>
            <a:off x="1060960" y="2974000"/>
            <a:ext cx="6987396" cy="307777"/>
          </a:xfrm>
          <a:prstGeom prst="rect">
            <a:avLst/>
          </a:prstGeom>
          <a:noFill/>
        </p:spPr>
        <p:txBody>
          <a:bodyPr wrap="square" rtlCol="0">
            <a:spAutoFit/>
          </a:bodyPr>
          <a:lstStyle/>
          <a:p>
            <a:r>
              <a:rPr lang="tr-TR" sz="1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Rehber için tıklayınız</a:t>
            </a:r>
            <a:endParaRPr lang="tr-TR" sz="1400" dirty="0">
              <a:solidFill>
                <a:schemeClr val="bg1"/>
              </a:solidFill>
              <a:latin typeface="Arial" panose="020B060402020202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21F6146F-314B-4794-9D04-A3B389FDF2F1}"/>
              </a:ext>
            </a:extLst>
          </p:cNvPr>
          <p:cNvSpPr txBox="1"/>
          <p:nvPr/>
        </p:nvSpPr>
        <p:spPr>
          <a:xfrm>
            <a:off x="1060960" y="3660172"/>
            <a:ext cx="3977371" cy="698717"/>
          </a:xfrm>
          <a:prstGeom prst="rect">
            <a:avLst/>
          </a:prstGeom>
          <a:noFill/>
        </p:spPr>
        <p:txBody>
          <a:bodyPr wrap="none" rtlCol="0">
            <a:spAutoFit/>
          </a:bodyPr>
          <a:lstStyle/>
          <a:p>
            <a:pPr>
              <a:lnSpc>
                <a:spcPct val="150000"/>
              </a:lnSpc>
            </a:pPr>
            <a:r>
              <a:rPr lang="tr-TR" sz="1400" dirty="0">
                <a:solidFill>
                  <a:schemeClr val="bg1"/>
                </a:solidFill>
                <a:latin typeface="Arial" panose="020B0604020202020204" pitchFamily="34" charset="0"/>
                <a:cs typeface="Arial" panose="020B0604020202020204" pitchFamily="34" charset="0"/>
              </a:rPr>
              <a:t>Uzaktan Eğitim Kapısında yer alan eğitim içeriği</a:t>
            </a:r>
          </a:p>
          <a:p>
            <a:pPr>
              <a:lnSpc>
                <a:spcPct val="150000"/>
              </a:lnSpc>
            </a:pPr>
            <a:r>
              <a:rPr lang="tr-TR" sz="14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Eğitim için tıklayınız</a:t>
            </a:r>
            <a:endParaRPr lang="tr-TR"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37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a:extLst>
              <a:ext uri="{FF2B5EF4-FFF2-40B4-BE49-F238E27FC236}">
                <a16:creationId xmlns:a16="http://schemas.microsoft.com/office/drawing/2014/main" id="{FBA8EDB2-8711-436D-A702-66EA503C5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168"/>
            <a:ext cx="12216151" cy="6871585"/>
          </a:xfrm>
          <a:prstGeom prst="rect">
            <a:avLst/>
          </a:prstGeom>
        </p:spPr>
      </p:pic>
      <p:sp>
        <p:nvSpPr>
          <p:cNvPr id="2" name="Unvan 1">
            <a:extLst>
              <a:ext uri="{FF2B5EF4-FFF2-40B4-BE49-F238E27FC236}">
                <a16:creationId xmlns:a16="http://schemas.microsoft.com/office/drawing/2014/main" id="{52204C1E-FDB4-4ADA-AA9F-7FE7505B71D0}"/>
              </a:ext>
            </a:extLst>
          </p:cNvPr>
          <p:cNvSpPr>
            <a:spLocks noGrp="1"/>
          </p:cNvSpPr>
          <p:nvPr>
            <p:ph type="title"/>
          </p:nvPr>
        </p:nvSpPr>
        <p:spPr>
          <a:xfrm>
            <a:off x="838200" y="2513090"/>
            <a:ext cx="10515600" cy="1325563"/>
          </a:xfrm>
        </p:spPr>
        <p:txBody>
          <a:bodyPr/>
          <a:lstStyle/>
          <a:p>
            <a:pPr algn="ctr"/>
            <a:r>
              <a:rPr lang="tr-TR" b="1" spc="300" dirty="0">
                <a:solidFill>
                  <a:srgbClr val="001F31"/>
                </a:solidFill>
                <a:latin typeface="Georgia" panose="02040502050405020303" pitchFamily="18" charset="0"/>
              </a:rPr>
              <a:t>KAMUDA İÇ KONTROL</a:t>
            </a:r>
          </a:p>
        </p:txBody>
      </p:sp>
      <p:cxnSp>
        <p:nvCxnSpPr>
          <p:cNvPr id="15" name="Düz Bağlayıcı 14">
            <a:extLst>
              <a:ext uri="{FF2B5EF4-FFF2-40B4-BE49-F238E27FC236}">
                <a16:creationId xmlns:a16="http://schemas.microsoft.com/office/drawing/2014/main" id="{E1D3F72B-CD62-4D19-A011-1B973A4C9812}"/>
              </a:ext>
            </a:extLst>
          </p:cNvPr>
          <p:cNvCxnSpPr/>
          <p:nvPr/>
        </p:nvCxnSpPr>
        <p:spPr>
          <a:xfrm>
            <a:off x="276045" y="6383547"/>
            <a:ext cx="11662913" cy="0"/>
          </a:xfrm>
          <a:prstGeom prst="line">
            <a:avLst/>
          </a:prstGeom>
          <a:ln>
            <a:solidFill>
              <a:srgbClr val="001F31"/>
            </a:solidFill>
          </a:ln>
        </p:spPr>
        <p:style>
          <a:lnRef idx="1">
            <a:schemeClr val="accent1"/>
          </a:lnRef>
          <a:fillRef idx="0">
            <a:schemeClr val="accent1"/>
          </a:fillRef>
          <a:effectRef idx="0">
            <a:schemeClr val="accent1"/>
          </a:effectRef>
          <a:fontRef idx="minor">
            <a:schemeClr val="tx1"/>
          </a:fontRef>
        </p:style>
      </p:cxnSp>
      <p:sp>
        <p:nvSpPr>
          <p:cNvPr id="16" name="Metin kutusu 15">
            <a:extLst>
              <a:ext uri="{FF2B5EF4-FFF2-40B4-BE49-F238E27FC236}">
                <a16:creationId xmlns:a16="http://schemas.microsoft.com/office/drawing/2014/main" id="{9509D0D0-6D00-4EFC-B872-E28E83A197F3}"/>
              </a:ext>
            </a:extLst>
          </p:cNvPr>
          <p:cNvSpPr txBox="1"/>
          <p:nvPr/>
        </p:nvSpPr>
        <p:spPr>
          <a:xfrm>
            <a:off x="253042" y="6383547"/>
            <a:ext cx="7588369" cy="253916"/>
          </a:xfrm>
          <a:prstGeom prst="rect">
            <a:avLst/>
          </a:prstGeom>
          <a:noFill/>
        </p:spPr>
        <p:txBody>
          <a:bodyPr wrap="square" rtlCol="0">
            <a:spAutoFit/>
          </a:bodyPr>
          <a:lstStyle/>
          <a:p>
            <a:r>
              <a:rPr lang="tr-TR" sz="1050" dirty="0">
                <a:solidFill>
                  <a:srgbClr val="001F31"/>
                </a:solidFill>
                <a:latin typeface="Arial" panose="020B0604020202020204" pitchFamily="34" charset="0"/>
                <a:cs typeface="Arial" panose="020B0604020202020204" pitchFamily="34" charset="0"/>
              </a:rPr>
              <a:t>Sunum içeriği Maliye Bakanlığı kaynaklarından alınmıştır.</a:t>
            </a:r>
          </a:p>
        </p:txBody>
      </p:sp>
      <p:pic>
        <p:nvPicPr>
          <p:cNvPr id="4" name="Resim 3">
            <a:extLst>
              <a:ext uri="{FF2B5EF4-FFF2-40B4-BE49-F238E27FC236}">
                <a16:creationId xmlns:a16="http://schemas.microsoft.com/office/drawing/2014/main" id="{2F0F323B-5C17-4151-9A0F-8D4D50711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69"/>
            <a:ext cx="776326" cy="6322443"/>
          </a:xfrm>
          <a:prstGeom prst="rect">
            <a:avLst/>
          </a:prstGeom>
        </p:spPr>
      </p:pic>
    </p:spTree>
    <p:extLst>
      <p:ext uri="{BB962C8B-B14F-4D97-AF65-F5344CB8AC3E}">
        <p14:creationId xmlns:p14="http://schemas.microsoft.com/office/powerpoint/2010/main" val="196621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8559425-E743-4877-A419-8D439DC9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Resim 7">
            <a:extLst>
              <a:ext uri="{FF2B5EF4-FFF2-40B4-BE49-F238E27FC236}">
                <a16:creationId xmlns:a16="http://schemas.microsoft.com/office/drawing/2014/main" id="{E6CC78A0-C85A-41FF-A734-7007AAAC8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018" y="2625753"/>
            <a:ext cx="4299202" cy="2164727"/>
          </a:xfrm>
          <a:prstGeom prst="rect">
            <a:avLst/>
          </a:prstGeom>
        </p:spPr>
      </p:pic>
      <p:sp>
        <p:nvSpPr>
          <p:cNvPr id="9" name="Metin kutusu 8">
            <a:extLst>
              <a:ext uri="{FF2B5EF4-FFF2-40B4-BE49-F238E27FC236}">
                <a16:creationId xmlns:a16="http://schemas.microsoft.com/office/drawing/2014/main" id="{46305E0D-27DA-45D2-8DDD-BFDA70214C81}"/>
              </a:ext>
            </a:extLst>
          </p:cNvPr>
          <p:cNvSpPr txBox="1"/>
          <p:nvPr/>
        </p:nvSpPr>
        <p:spPr>
          <a:xfrm>
            <a:off x="65771" y="855014"/>
            <a:ext cx="3296873" cy="400110"/>
          </a:xfrm>
          <a:prstGeom prst="rect">
            <a:avLst/>
          </a:prstGeom>
          <a:noFill/>
        </p:spPr>
        <p:txBody>
          <a:bodyPr wrap="square" rtlCol="0">
            <a:spAutoFit/>
          </a:bodyPr>
          <a:lstStyle/>
          <a:p>
            <a:r>
              <a:rPr lang="tr-TR" sz="2000" b="1" dirty="0">
                <a:solidFill>
                  <a:srgbClr val="860102"/>
                </a:solidFill>
                <a:latin typeface="Georgia" panose="02040502050405020303" pitchFamily="18" charset="0"/>
              </a:rPr>
              <a:t>KAMUDA İÇ KONTROL</a:t>
            </a:r>
          </a:p>
        </p:txBody>
      </p:sp>
      <p:sp>
        <p:nvSpPr>
          <p:cNvPr id="3" name="Dikdörtgen 2">
            <a:extLst>
              <a:ext uri="{FF2B5EF4-FFF2-40B4-BE49-F238E27FC236}">
                <a16:creationId xmlns:a16="http://schemas.microsoft.com/office/drawing/2014/main" id="{E94F905B-6A6C-4C1F-85B7-F3163A8DAF37}"/>
              </a:ext>
            </a:extLst>
          </p:cNvPr>
          <p:cNvSpPr/>
          <p:nvPr/>
        </p:nvSpPr>
        <p:spPr>
          <a:xfrm>
            <a:off x="149780" y="1388665"/>
            <a:ext cx="7475971" cy="4733026"/>
          </a:xfrm>
          <a:prstGeom prst="rect">
            <a:avLst/>
          </a:prstGeom>
          <a:solidFill>
            <a:srgbClr val="8601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0CA6B0E0-F5F7-44B8-9295-16539DEB6833}"/>
              </a:ext>
            </a:extLst>
          </p:cNvPr>
          <p:cNvSpPr txBox="1"/>
          <p:nvPr/>
        </p:nvSpPr>
        <p:spPr>
          <a:xfrm>
            <a:off x="367696" y="1556197"/>
            <a:ext cx="7014379" cy="4570482"/>
          </a:xfrm>
          <a:prstGeom prst="rect">
            <a:avLst/>
          </a:prstGeom>
          <a:noFill/>
        </p:spPr>
        <p:txBody>
          <a:bodyPr wrap="square" rtlCol="0">
            <a:spAutoFit/>
          </a:bodyPr>
          <a:lstStyle/>
          <a:p>
            <a:pPr algn="just">
              <a:lnSpc>
                <a:spcPct val="150000"/>
              </a:lnSpc>
            </a:pPr>
            <a:r>
              <a:rPr lang="tr-TR" sz="1400" dirty="0">
                <a:solidFill>
                  <a:schemeClr val="bg1"/>
                </a:solidFill>
                <a:latin typeface="Arial" panose="020B0604020202020204" pitchFamily="34" charset="0"/>
                <a:cs typeface="Arial" panose="020B0604020202020204" pitchFamily="34" charset="0"/>
              </a:rPr>
              <a:t>Kamu Mali Yönetimi ve Kontrol Kanunu, TBMM’de 10/12/2003 tarihinde kabul edilerek 24/12/2003 tarihli 25326 sayılı </a:t>
            </a:r>
            <a:r>
              <a:rPr lang="tr-TR" sz="1400" i="1" dirty="0">
                <a:solidFill>
                  <a:schemeClr val="bg1"/>
                </a:solidFill>
                <a:latin typeface="Arial" panose="020B0604020202020204" pitchFamily="34" charset="0"/>
                <a:cs typeface="Arial" panose="020B0604020202020204" pitchFamily="34" charset="0"/>
              </a:rPr>
              <a:t>Resmî </a:t>
            </a:r>
            <a:r>
              <a:rPr lang="tr-TR" sz="1400" i="1" dirty="0" err="1">
                <a:solidFill>
                  <a:schemeClr val="bg1"/>
                </a:solidFill>
                <a:latin typeface="Arial" panose="020B0604020202020204" pitchFamily="34" charset="0"/>
                <a:cs typeface="Arial" panose="020B0604020202020204" pitchFamily="34" charset="0"/>
              </a:rPr>
              <a:t>Gazete</a:t>
            </a:r>
            <a:r>
              <a:rPr lang="tr-TR" sz="1400" dirty="0" err="1">
                <a:solidFill>
                  <a:schemeClr val="bg1"/>
                </a:solidFill>
                <a:latin typeface="Arial" panose="020B0604020202020204" pitchFamily="34" charset="0"/>
                <a:cs typeface="Arial" panose="020B0604020202020204" pitchFamily="34" charset="0"/>
              </a:rPr>
              <a:t>’de</a:t>
            </a:r>
            <a:r>
              <a:rPr lang="tr-TR" sz="1400" dirty="0">
                <a:solidFill>
                  <a:schemeClr val="bg1"/>
                </a:solidFill>
                <a:latin typeface="Arial" panose="020B0604020202020204" pitchFamily="34" charset="0"/>
                <a:cs typeface="Arial" panose="020B0604020202020204" pitchFamily="34" charset="0"/>
              </a:rPr>
              <a:t> yayımlanmıştır. 22/12/2005 tarih ve 5436 sayılı Kanunla 5018 sayılı Kanunda geçen bazı ifadelerde değişiklikler yapılarak Kanunun uygulanabilirlik kapasitesi artırılmış, iç kontrol sistemi yeniden tanımlanarak daha kapsayıcı hale getirilmiştir. Harcamaların gerçekleştirilmesinde işlem süreçlerinin hızlandırılması ve etkinliğinin artırılması için mali kontrol yetkilisi sistemden çıkarılarak, ön mali kontrol fonksiyonunun mali hizmetler birimlerinde gerçekleştirilmesi sağlanmış ve bu çerçevede mali hizmetler biriminin görev, yetki ve sorumlulukları yeniden düzenlenmiştir. Ayrıca, harcamacı birimlerde sistemin uygulanması için gerekli olan ve iyi işleyen bir yapının oluşturulması ve geçmişte bu görevi yürüten Maliye Bakanlığı birimlerinin kaldırılarak idarelerin bünyesinde strateji geliştirme birimlerinin kurulması ve teşkilat yapılarında gerekli değişikliklerin yapılmasına dair birtakım düzenlemeler yapılmıştır.</a:t>
            </a:r>
          </a:p>
          <a:p>
            <a:endParaRPr lang="tr-TR" dirty="0"/>
          </a:p>
        </p:txBody>
      </p:sp>
    </p:spTree>
    <p:extLst>
      <p:ext uri="{BB962C8B-B14F-4D97-AF65-F5344CB8AC3E}">
        <p14:creationId xmlns:p14="http://schemas.microsoft.com/office/powerpoint/2010/main" val="159319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2204C1E-FDB4-4ADA-AA9F-7FE7505B71D0}"/>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655EC519-9136-4DC0-A82D-D7F1B4115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168"/>
            <a:ext cx="12216151" cy="6871585"/>
          </a:xfrm>
          <a:prstGeom prst="rect">
            <a:avLst/>
          </a:prstGeom>
        </p:spPr>
      </p:pic>
      <p:sp>
        <p:nvSpPr>
          <p:cNvPr id="5" name="Metin kutusu 4">
            <a:extLst>
              <a:ext uri="{FF2B5EF4-FFF2-40B4-BE49-F238E27FC236}">
                <a16:creationId xmlns:a16="http://schemas.microsoft.com/office/drawing/2014/main" id="{C90BA322-7332-4C0D-BA96-0B5BCE2BFD97}"/>
              </a:ext>
            </a:extLst>
          </p:cNvPr>
          <p:cNvSpPr txBox="1"/>
          <p:nvPr/>
        </p:nvSpPr>
        <p:spPr>
          <a:xfrm>
            <a:off x="260059" y="1195521"/>
            <a:ext cx="5647700" cy="338554"/>
          </a:xfrm>
          <a:prstGeom prst="rect">
            <a:avLst/>
          </a:prstGeom>
          <a:noFill/>
        </p:spPr>
        <p:txBody>
          <a:bodyPr wrap="none" rtlCol="0">
            <a:spAutoFit/>
          </a:bodyPr>
          <a:lstStyle/>
          <a:p>
            <a:r>
              <a:rPr lang="tr-TR" sz="1600" b="1" dirty="0">
                <a:solidFill>
                  <a:srgbClr val="860102"/>
                </a:solidFill>
                <a:latin typeface="Georgia" panose="02040502050405020303" pitchFamily="18" charset="0"/>
              </a:rPr>
              <a:t>5018 Sayılı Kamu Mali Yönetimi ve Kontrol Kanunu</a:t>
            </a:r>
            <a:endParaRPr lang="tr-TR" sz="1600" dirty="0">
              <a:solidFill>
                <a:srgbClr val="860102"/>
              </a:solidFill>
              <a:latin typeface="Georgia" panose="02040502050405020303" pitchFamily="18" charset="0"/>
            </a:endParaRPr>
          </a:p>
        </p:txBody>
      </p:sp>
      <p:sp>
        <p:nvSpPr>
          <p:cNvPr id="6" name="Metin kutusu 5">
            <a:extLst>
              <a:ext uri="{FF2B5EF4-FFF2-40B4-BE49-F238E27FC236}">
                <a16:creationId xmlns:a16="http://schemas.microsoft.com/office/drawing/2014/main" id="{86091EB3-6A53-45E6-84AF-6DBD06CE3565}"/>
              </a:ext>
            </a:extLst>
          </p:cNvPr>
          <p:cNvSpPr txBox="1"/>
          <p:nvPr/>
        </p:nvSpPr>
        <p:spPr>
          <a:xfrm>
            <a:off x="260059" y="1531297"/>
            <a:ext cx="11501306" cy="1021883"/>
          </a:xfrm>
          <a:prstGeom prst="rect">
            <a:avLst/>
          </a:prstGeom>
          <a:noFill/>
        </p:spPr>
        <p:txBody>
          <a:bodyPr wrap="square" rtlCol="0">
            <a:spAutoFit/>
          </a:bodyPr>
          <a:lstStyle/>
          <a:p>
            <a:pPr algn="just">
              <a:lnSpc>
                <a:spcPct val="150000"/>
              </a:lnSpc>
            </a:pPr>
            <a:r>
              <a:rPr lang="tr-TR" sz="1400" dirty="0">
                <a:latin typeface="Arial" panose="020B0604020202020204" pitchFamily="34" charset="0"/>
                <a:cs typeface="Arial" panose="020B0604020202020204" pitchFamily="34" charset="0"/>
              </a:rPr>
              <a:t>24/12/2003 tarihli ve 25326 sayılı </a:t>
            </a:r>
            <a:r>
              <a:rPr lang="tr-TR" sz="1400" i="1" dirty="0">
                <a:latin typeface="Arial" panose="020B0604020202020204" pitchFamily="34" charset="0"/>
                <a:cs typeface="Arial" panose="020B0604020202020204" pitchFamily="34" charset="0"/>
              </a:rPr>
              <a:t>Resmî </a:t>
            </a:r>
            <a:r>
              <a:rPr lang="tr-TR" sz="1400" i="1" dirty="0" err="1">
                <a:latin typeface="Arial" panose="020B0604020202020204" pitchFamily="34" charset="0"/>
                <a:cs typeface="Arial" panose="020B0604020202020204" pitchFamily="34" charset="0"/>
              </a:rPr>
              <a:t>Gazete</a:t>
            </a:r>
            <a:r>
              <a:rPr lang="tr-TR" sz="1400" dirty="0" err="1">
                <a:latin typeface="Arial" panose="020B0604020202020204" pitchFamily="34" charset="0"/>
                <a:cs typeface="Arial" panose="020B0604020202020204" pitchFamily="34" charset="0"/>
              </a:rPr>
              <a:t>’de</a:t>
            </a:r>
            <a:r>
              <a:rPr lang="tr-TR" sz="1400" dirty="0">
                <a:latin typeface="Arial" panose="020B0604020202020204" pitchFamily="34" charset="0"/>
                <a:cs typeface="Arial" panose="020B0604020202020204" pitchFamily="34" charset="0"/>
              </a:rPr>
              <a:t> yayımlanarak yürürlüğe giren 5018 sayılı Kamu Mali Yönetimi ve Kontrol Kanunuyla kamu mali yönetim sistemimiz uluslararası standartlar ve Avrupa Birliği uygulamalarına uygun bir şekilde yeniden düzenlenmiş ve bu kapsamda etkin bir iç kontrol sisteminin oluşturulması da amaçlanmıştır.</a:t>
            </a:r>
          </a:p>
        </p:txBody>
      </p:sp>
      <p:sp>
        <p:nvSpPr>
          <p:cNvPr id="7" name="Metin kutusu 6">
            <a:extLst>
              <a:ext uri="{FF2B5EF4-FFF2-40B4-BE49-F238E27FC236}">
                <a16:creationId xmlns:a16="http://schemas.microsoft.com/office/drawing/2014/main" id="{36971B42-BD56-4B04-A25D-73B37ED34DFC}"/>
              </a:ext>
            </a:extLst>
          </p:cNvPr>
          <p:cNvSpPr txBox="1"/>
          <p:nvPr/>
        </p:nvSpPr>
        <p:spPr>
          <a:xfrm>
            <a:off x="260059" y="2722106"/>
            <a:ext cx="2109873" cy="338554"/>
          </a:xfrm>
          <a:prstGeom prst="rect">
            <a:avLst/>
          </a:prstGeom>
          <a:noFill/>
        </p:spPr>
        <p:txBody>
          <a:bodyPr wrap="none" rtlCol="0">
            <a:spAutoFit/>
          </a:bodyPr>
          <a:lstStyle/>
          <a:p>
            <a:r>
              <a:rPr lang="tr-TR" sz="1600" b="1" dirty="0">
                <a:solidFill>
                  <a:srgbClr val="860102"/>
                </a:solidFill>
                <a:latin typeface="Georgia" panose="02040502050405020303" pitchFamily="18" charset="0"/>
              </a:rPr>
              <a:t>İç Kontrol Sistemi</a:t>
            </a:r>
            <a:endParaRPr lang="tr-TR" sz="1600" dirty="0">
              <a:solidFill>
                <a:srgbClr val="860102"/>
              </a:solidFill>
              <a:latin typeface="Georgia" panose="02040502050405020303" pitchFamily="18" charset="0"/>
            </a:endParaRPr>
          </a:p>
        </p:txBody>
      </p:sp>
      <p:sp>
        <p:nvSpPr>
          <p:cNvPr id="8" name="Metin kutusu 7">
            <a:extLst>
              <a:ext uri="{FF2B5EF4-FFF2-40B4-BE49-F238E27FC236}">
                <a16:creationId xmlns:a16="http://schemas.microsoft.com/office/drawing/2014/main" id="{0947C3AB-90B7-4A8F-AB95-F980944B592D}"/>
              </a:ext>
            </a:extLst>
          </p:cNvPr>
          <p:cNvSpPr txBox="1"/>
          <p:nvPr/>
        </p:nvSpPr>
        <p:spPr>
          <a:xfrm>
            <a:off x="242394" y="3052271"/>
            <a:ext cx="11330730" cy="1345048"/>
          </a:xfrm>
          <a:prstGeom prst="rect">
            <a:avLst/>
          </a:prstGeom>
          <a:noFill/>
        </p:spPr>
        <p:txBody>
          <a:bodyPr wrap="square" rtlCol="0">
            <a:spAutoFit/>
          </a:bodyPr>
          <a:lstStyle/>
          <a:p>
            <a:pPr algn="just">
              <a:lnSpc>
                <a:spcPct val="150000"/>
              </a:lnSpc>
            </a:pPr>
            <a:r>
              <a:rPr lang="tr-TR" sz="1400" dirty="0">
                <a:latin typeface="Arial" panose="020B0604020202020204" pitchFamily="34" charset="0"/>
                <a:cs typeface="Arial" panose="020B0604020202020204" pitchFamily="34" charset="0"/>
              </a:rPr>
              <a:t>Kanunun Beşinci Kısmında “iç kontrol sistemi” düzenlenmiştir. Bu kısımda, iç kontrol sistemine ilişkin olarak; iç kontrolün tanımı ve amacı, kontrolün yapısı ve işleyişi, ön mali kontrol, mali hizmetler birimi, muhasebe hizmeti ve muhasebe yetkilisinin yetki ve sorumlulukları, muhasebe yetkilisinin nitelikleri ve atanması, iç denetim, iç denetçinin görevleri, iç denetçinin nitelikleri ve atanması, iç denetim koordinasyon kurulu, iç denetim koordinasyon kurulunun görevleri hususlarına yer verilmiştir.</a:t>
            </a:r>
          </a:p>
        </p:txBody>
      </p:sp>
      <p:pic>
        <p:nvPicPr>
          <p:cNvPr id="10" name="İçerik Yer Tutucusu 9">
            <a:extLst>
              <a:ext uri="{FF2B5EF4-FFF2-40B4-BE49-F238E27FC236}">
                <a16:creationId xmlns:a16="http://schemas.microsoft.com/office/drawing/2014/main" id="{0C91656F-0F0D-46AF-AA8C-D846F0625A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2926" y="4371402"/>
            <a:ext cx="2223349" cy="1910602"/>
          </a:xfrm>
        </p:spPr>
      </p:pic>
      <p:sp>
        <p:nvSpPr>
          <p:cNvPr id="11" name="Metin kutusu 10">
            <a:extLst>
              <a:ext uri="{FF2B5EF4-FFF2-40B4-BE49-F238E27FC236}">
                <a16:creationId xmlns:a16="http://schemas.microsoft.com/office/drawing/2014/main" id="{5647FEEB-1858-4F86-BD6C-3A216692351B}"/>
              </a:ext>
            </a:extLst>
          </p:cNvPr>
          <p:cNvSpPr txBox="1"/>
          <p:nvPr/>
        </p:nvSpPr>
        <p:spPr>
          <a:xfrm>
            <a:off x="242394" y="4492570"/>
            <a:ext cx="2076209" cy="338554"/>
          </a:xfrm>
          <a:prstGeom prst="rect">
            <a:avLst/>
          </a:prstGeom>
          <a:noFill/>
        </p:spPr>
        <p:txBody>
          <a:bodyPr wrap="none" rtlCol="0">
            <a:spAutoFit/>
          </a:bodyPr>
          <a:lstStyle/>
          <a:p>
            <a:r>
              <a:rPr lang="tr-TR" sz="1600" b="1" dirty="0">
                <a:solidFill>
                  <a:srgbClr val="860102"/>
                </a:solidFill>
                <a:latin typeface="Georgia" panose="02040502050405020303" pitchFamily="18" charset="0"/>
              </a:rPr>
              <a:t>İç Kontrol Tanımı</a:t>
            </a:r>
            <a:endParaRPr lang="tr-TR" sz="1600" dirty="0">
              <a:solidFill>
                <a:srgbClr val="860102"/>
              </a:solidFill>
              <a:latin typeface="Georgia" panose="02040502050405020303" pitchFamily="18" charset="0"/>
            </a:endParaRPr>
          </a:p>
        </p:txBody>
      </p:sp>
      <p:sp>
        <p:nvSpPr>
          <p:cNvPr id="12" name="Metin kutusu 11">
            <a:extLst>
              <a:ext uri="{FF2B5EF4-FFF2-40B4-BE49-F238E27FC236}">
                <a16:creationId xmlns:a16="http://schemas.microsoft.com/office/drawing/2014/main" id="{1FCC0158-F101-40A8-9F42-6E7E3DD96C00}"/>
              </a:ext>
            </a:extLst>
          </p:cNvPr>
          <p:cNvSpPr txBox="1"/>
          <p:nvPr/>
        </p:nvSpPr>
        <p:spPr>
          <a:xfrm>
            <a:off x="260059" y="4822735"/>
            <a:ext cx="9766196" cy="1668214"/>
          </a:xfrm>
          <a:prstGeom prst="rect">
            <a:avLst/>
          </a:prstGeom>
          <a:noFill/>
        </p:spPr>
        <p:txBody>
          <a:bodyPr wrap="square" rtlCol="0">
            <a:spAutoFit/>
          </a:bodyPr>
          <a:lstStyle/>
          <a:p>
            <a:pPr algn="just">
              <a:lnSpc>
                <a:spcPct val="150000"/>
              </a:lnSpc>
            </a:pPr>
            <a:r>
              <a:rPr lang="tr-TR" sz="1400" dirty="0">
                <a:latin typeface="Arial" panose="020B0604020202020204" pitchFamily="34" charset="0"/>
                <a:cs typeface="Arial" panose="020B0604020202020204" pitchFamily="34" charset="0"/>
              </a:rPr>
              <a:t>5018 sayılı Kanunun 55’inci maddesinde; İç Kontrol, “idarenin amaçlarına, belirlenmiş politikalara ve mevzuata uygun olarak faaliyetlerin etkili, ekonomik ve verimli bir şekilde yürütülmesini, varlık ve kaynakların korunmasını, muhasebe kayıtlarının doğru ve tam olarak tutulmasını, mali bilgi ve yönetim bilgisinin zamanında ve güvenilir olarak üretilmesini sağlamak üzere idare tarafından oluşturulan organizasyon, yöntem ve süreçle iç denetimi kapsayan mali ve diğer kontroller bütünü” olarak tanımlanmıştır.</a:t>
            </a:r>
          </a:p>
        </p:txBody>
      </p:sp>
    </p:spTree>
    <p:extLst>
      <p:ext uri="{BB962C8B-B14F-4D97-AF65-F5344CB8AC3E}">
        <p14:creationId xmlns:p14="http://schemas.microsoft.com/office/powerpoint/2010/main" val="426879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3228CA0-0B7B-4206-BC89-F24A6098164A}"/>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5738C619-51A1-43A7-B41A-4CCBAB4B8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Metin kutusu 4">
            <a:extLst>
              <a:ext uri="{FF2B5EF4-FFF2-40B4-BE49-F238E27FC236}">
                <a16:creationId xmlns:a16="http://schemas.microsoft.com/office/drawing/2014/main" id="{07F65883-CC31-48F9-B586-853887B213DE}"/>
              </a:ext>
            </a:extLst>
          </p:cNvPr>
          <p:cNvSpPr txBox="1"/>
          <p:nvPr/>
        </p:nvSpPr>
        <p:spPr>
          <a:xfrm>
            <a:off x="393158" y="1450314"/>
            <a:ext cx="2566728" cy="338554"/>
          </a:xfrm>
          <a:prstGeom prst="rect">
            <a:avLst/>
          </a:prstGeom>
          <a:noFill/>
        </p:spPr>
        <p:txBody>
          <a:bodyPr wrap="none" rtlCol="0">
            <a:spAutoFit/>
          </a:bodyPr>
          <a:lstStyle/>
          <a:p>
            <a:r>
              <a:rPr lang="tr-TR" sz="1600" b="1" dirty="0">
                <a:solidFill>
                  <a:srgbClr val="860102"/>
                </a:solidFill>
                <a:latin typeface="Georgia" panose="02040502050405020303" pitchFamily="18" charset="0"/>
              </a:rPr>
              <a:t>İç Kontrolün Amaçları</a:t>
            </a:r>
            <a:endParaRPr lang="tr-TR" sz="1600" dirty="0">
              <a:solidFill>
                <a:srgbClr val="860102"/>
              </a:solidFill>
              <a:latin typeface="Georgia" panose="02040502050405020303" pitchFamily="18" charset="0"/>
            </a:endParaRPr>
          </a:p>
        </p:txBody>
      </p:sp>
      <p:pic>
        <p:nvPicPr>
          <p:cNvPr id="8" name="İçerik Yer Tutucusu 7">
            <a:extLst>
              <a:ext uri="{FF2B5EF4-FFF2-40B4-BE49-F238E27FC236}">
                <a16:creationId xmlns:a16="http://schemas.microsoft.com/office/drawing/2014/main" id="{B76EC6C3-1FC5-445B-98DE-6C8524DCBA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00463" y="2857501"/>
            <a:ext cx="2519150" cy="2519150"/>
          </a:xfrm>
        </p:spPr>
      </p:pic>
      <p:sp>
        <p:nvSpPr>
          <p:cNvPr id="6" name="Metin kutusu 5">
            <a:extLst>
              <a:ext uri="{FF2B5EF4-FFF2-40B4-BE49-F238E27FC236}">
                <a16:creationId xmlns:a16="http://schemas.microsoft.com/office/drawing/2014/main" id="{9A1EE20B-ACCB-4B3F-9907-0DCCE1E50A3D}"/>
              </a:ext>
            </a:extLst>
          </p:cNvPr>
          <p:cNvSpPr txBox="1"/>
          <p:nvPr/>
        </p:nvSpPr>
        <p:spPr>
          <a:xfrm>
            <a:off x="393158" y="1887048"/>
            <a:ext cx="11405684" cy="2631490"/>
          </a:xfrm>
          <a:prstGeom prst="rect">
            <a:avLst/>
          </a:prstGeom>
          <a:noFill/>
        </p:spPr>
        <p:txBody>
          <a:bodyPr wrap="square" rtlCol="0">
            <a:spAutoFit/>
          </a:bodyPr>
          <a:lstStyle/>
          <a:p>
            <a:pPr algn="just">
              <a:lnSpc>
                <a:spcPct val="150000"/>
              </a:lnSpc>
            </a:pPr>
            <a:r>
              <a:rPr lang="tr-TR" sz="1400" dirty="0">
                <a:latin typeface="Arial" panose="020B0604020202020204" pitchFamily="34" charset="0"/>
                <a:cs typeface="Arial" panose="020B0604020202020204" pitchFamily="34" charset="0"/>
              </a:rPr>
              <a:t>Kanunun 56’ncı maddesinde iç kontrolün amaçları;</a:t>
            </a:r>
          </a:p>
          <a:p>
            <a:pPr marL="715963" lvl="0" indent="-266700" algn="just">
              <a:lnSpc>
                <a:spcPct val="150000"/>
              </a:lnSpc>
              <a:buFont typeface="Arial" panose="020B0604020202020204" pitchFamily="34" charset="0"/>
              <a:buChar char="•"/>
            </a:pPr>
            <a:r>
              <a:rPr lang="tr-TR" sz="1400" dirty="0">
                <a:latin typeface="Arial" panose="020B0604020202020204" pitchFamily="34" charset="0"/>
                <a:cs typeface="Arial" panose="020B0604020202020204" pitchFamily="34" charset="0"/>
              </a:rPr>
              <a:t>Kamu gelir, gider, varlık ve yükümlülüklerinin etkili, ekonomik ve verimli bir şekilde yönetilmesini,</a:t>
            </a:r>
          </a:p>
          <a:p>
            <a:pPr marL="715963" lvl="0" indent="-266700" algn="just">
              <a:lnSpc>
                <a:spcPct val="150000"/>
              </a:lnSpc>
              <a:buFont typeface="Arial" panose="020B0604020202020204" pitchFamily="34" charset="0"/>
              <a:buChar char="•"/>
            </a:pPr>
            <a:r>
              <a:rPr lang="tr-TR" sz="1400" dirty="0">
                <a:latin typeface="Arial" panose="020B0604020202020204" pitchFamily="34" charset="0"/>
                <a:cs typeface="Arial" panose="020B0604020202020204" pitchFamily="34" charset="0"/>
              </a:rPr>
              <a:t>Kamu idarelerinin kanunlara ve diğer düzenlemelere uygun olarak faaliyet göstermesini,</a:t>
            </a:r>
          </a:p>
          <a:p>
            <a:pPr marL="715963" lvl="0" indent="-266700" algn="just">
              <a:lnSpc>
                <a:spcPct val="150000"/>
              </a:lnSpc>
              <a:buFont typeface="Arial" panose="020B0604020202020204" pitchFamily="34" charset="0"/>
              <a:buChar char="•"/>
            </a:pPr>
            <a:r>
              <a:rPr lang="tr-TR" sz="1400" dirty="0">
                <a:latin typeface="Arial" panose="020B0604020202020204" pitchFamily="34" charset="0"/>
                <a:cs typeface="Arial" panose="020B0604020202020204" pitchFamily="34" charset="0"/>
              </a:rPr>
              <a:t>Her türlü mali karar ve işlemlerde usulsüzlük ve yolsuzluğun önlenmesini,</a:t>
            </a:r>
          </a:p>
          <a:p>
            <a:pPr marL="715963" lvl="0" indent="-266700" algn="just">
              <a:lnSpc>
                <a:spcPct val="150000"/>
              </a:lnSpc>
              <a:buFont typeface="Arial" panose="020B0604020202020204" pitchFamily="34" charset="0"/>
              <a:buChar char="•"/>
            </a:pPr>
            <a:r>
              <a:rPr lang="tr-TR" sz="1400" dirty="0">
                <a:latin typeface="Arial" panose="020B0604020202020204" pitchFamily="34" charset="0"/>
                <a:cs typeface="Arial" panose="020B0604020202020204" pitchFamily="34" charset="0"/>
              </a:rPr>
              <a:t>Karar oluşturmak ve izlemek için düzenli, zamanında ve güvenilir rapor ve bilgi edinilmesini,</a:t>
            </a:r>
          </a:p>
          <a:p>
            <a:pPr marL="715963" lvl="0" indent="-266700" algn="just">
              <a:lnSpc>
                <a:spcPct val="150000"/>
              </a:lnSpc>
              <a:buFont typeface="Arial" panose="020B0604020202020204" pitchFamily="34" charset="0"/>
              <a:buChar char="•"/>
            </a:pPr>
            <a:r>
              <a:rPr lang="tr-TR" sz="1400" dirty="0">
                <a:latin typeface="Arial" panose="020B0604020202020204" pitchFamily="34" charset="0"/>
                <a:cs typeface="Arial" panose="020B0604020202020204" pitchFamily="34" charset="0"/>
              </a:rPr>
              <a:t>Varlıkların kötüye kullanılması ve israfını önlemek ve kayıplara karşı korunmasını</a:t>
            </a:r>
          </a:p>
          <a:p>
            <a:pPr algn="just">
              <a:lnSpc>
                <a:spcPct val="150000"/>
              </a:lnSpc>
            </a:pPr>
            <a:r>
              <a:rPr lang="tr-TR" sz="1400" dirty="0">
                <a:latin typeface="Arial" panose="020B0604020202020204" pitchFamily="34" charset="0"/>
                <a:cs typeface="Arial" panose="020B0604020202020204" pitchFamily="34" charset="0"/>
              </a:rPr>
              <a:t>sağlamak olarak belirlenmiştir.</a:t>
            </a:r>
          </a:p>
          <a:p>
            <a:endParaRPr lang="tr-TR" dirty="0"/>
          </a:p>
        </p:txBody>
      </p:sp>
    </p:spTree>
    <p:extLst>
      <p:ext uri="{BB962C8B-B14F-4D97-AF65-F5344CB8AC3E}">
        <p14:creationId xmlns:p14="http://schemas.microsoft.com/office/powerpoint/2010/main" val="4241655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91A17AD-B8FA-4504-894F-58164F7F9331}"/>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F6D08155-77E8-4DC8-9B53-234A1F23A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4"/>
            <a:ext cx="12192000" cy="6858000"/>
          </a:xfrm>
          <a:prstGeom prst="rect">
            <a:avLst/>
          </a:prstGeom>
        </p:spPr>
      </p:pic>
      <p:sp>
        <p:nvSpPr>
          <p:cNvPr id="5" name="Metin kutusu 4">
            <a:extLst>
              <a:ext uri="{FF2B5EF4-FFF2-40B4-BE49-F238E27FC236}">
                <a16:creationId xmlns:a16="http://schemas.microsoft.com/office/drawing/2014/main" id="{F95D9EEB-218F-45B8-A02D-FB9C724116CB}"/>
              </a:ext>
            </a:extLst>
          </p:cNvPr>
          <p:cNvSpPr txBox="1"/>
          <p:nvPr/>
        </p:nvSpPr>
        <p:spPr>
          <a:xfrm>
            <a:off x="465826" y="1370390"/>
            <a:ext cx="3427541" cy="338554"/>
          </a:xfrm>
          <a:prstGeom prst="rect">
            <a:avLst/>
          </a:prstGeom>
          <a:noFill/>
        </p:spPr>
        <p:txBody>
          <a:bodyPr wrap="none" rtlCol="0">
            <a:spAutoFit/>
          </a:bodyPr>
          <a:lstStyle/>
          <a:p>
            <a:r>
              <a:rPr lang="tr-TR" sz="1600" b="1" dirty="0">
                <a:solidFill>
                  <a:srgbClr val="860102"/>
                </a:solidFill>
                <a:latin typeface="Georgia" panose="02040502050405020303" pitchFamily="18" charset="0"/>
              </a:rPr>
              <a:t>Üst Yöneticilerin Sorumluluğu</a:t>
            </a:r>
            <a:endParaRPr lang="tr-TR" sz="1600" dirty="0">
              <a:solidFill>
                <a:srgbClr val="860102"/>
              </a:solidFill>
              <a:latin typeface="Georgia" panose="02040502050405020303" pitchFamily="18" charset="0"/>
            </a:endParaRPr>
          </a:p>
        </p:txBody>
      </p:sp>
      <p:pic>
        <p:nvPicPr>
          <p:cNvPr id="8" name="İçerik Yer Tutucusu 7">
            <a:extLst>
              <a:ext uri="{FF2B5EF4-FFF2-40B4-BE49-F238E27FC236}">
                <a16:creationId xmlns:a16="http://schemas.microsoft.com/office/drawing/2014/main" id="{60FF5D4E-BAAB-4906-B04D-A19711AF78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00" y="3259332"/>
            <a:ext cx="3377200" cy="3594894"/>
          </a:xfrm>
        </p:spPr>
      </p:pic>
      <p:sp>
        <p:nvSpPr>
          <p:cNvPr id="6" name="Metin kutusu 5">
            <a:extLst>
              <a:ext uri="{FF2B5EF4-FFF2-40B4-BE49-F238E27FC236}">
                <a16:creationId xmlns:a16="http://schemas.microsoft.com/office/drawing/2014/main" id="{7BC9349B-B752-4C71-B0B4-8695D7DE1E1E}"/>
              </a:ext>
            </a:extLst>
          </p:cNvPr>
          <p:cNvSpPr txBox="1"/>
          <p:nvPr/>
        </p:nvSpPr>
        <p:spPr>
          <a:xfrm>
            <a:off x="465825" y="1774817"/>
            <a:ext cx="11221349" cy="3930371"/>
          </a:xfrm>
          <a:prstGeom prst="rect">
            <a:avLst/>
          </a:prstGeom>
          <a:noFill/>
        </p:spPr>
        <p:txBody>
          <a:bodyPr wrap="square" rtlCol="0">
            <a:spAutoFit/>
          </a:bodyPr>
          <a:lstStyle/>
          <a:p>
            <a:pPr algn="just">
              <a:lnSpc>
                <a:spcPct val="150000"/>
              </a:lnSpc>
            </a:pPr>
            <a:r>
              <a:rPr lang="tr-TR" sz="1400" dirty="0">
                <a:latin typeface="Arial" panose="020B0604020202020204" pitchFamily="34" charset="0"/>
                <a:cs typeface="Arial" panose="020B0604020202020204" pitchFamily="34" charset="0"/>
              </a:rPr>
              <a:t>Kanunun 11’inci maddesinde, üst yöneticilerin, mali yönetim ve kontrol sisteminin işleyişinin gözetilmesi, izlenmesi ve Kanunda belirtilen görev ve sorumlulukların yerine getirilmesinden sorumlu oldukları ve bu sorumluluğun gereklerini harcama yetkilileri, mali hizmetler birimi ve iç denetçiler aracılığıyla yerine getirecekleri hükme bağlanmıştır.</a:t>
            </a:r>
          </a:p>
          <a:p>
            <a:pPr algn="just">
              <a:lnSpc>
                <a:spcPct val="150000"/>
              </a:lnSpc>
            </a:pPr>
            <a:endParaRPr lang="tr-TR" sz="1400" dirty="0">
              <a:latin typeface="Arial" panose="020B0604020202020204" pitchFamily="34" charset="0"/>
              <a:cs typeface="Arial" panose="020B0604020202020204" pitchFamily="34" charset="0"/>
            </a:endParaRPr>
          </a:p>
          <a:p>
            <a:pPr algn="just">
              <a:lnSpc>
                <a:spcPct val="150000"/>
              </a:lnSpc>
            </a:pPr>
            <a:r>
              <a:rPr lang="tr-TR" sz="1400" dirty="0">
                <a:latin typeface="Arial" panose="020B0604020202020204" pitchFamily="34" charset="0"/>
                <a:cs typeface="Arial" panose="020B0604020202020204" pitchFamily="34" charset="0"/>
              </a:rPr>
              <a:t>		                Buna göre, üst yöneticilere, iç kontrol sisteminin kurulması ve gözetilmesi, iç kontrol sisteminin bir gereği 			                olarak yazılı prosedür ve talimatların oluşturulması gibi her türlü düzenlemelerin yapılması, harcama 			                yetkililerine ise görev ve yetki alanları çerçevesinde, idari ve mali karar ve işlemlere ilişkin olarak iç 			                kontrolün işleyişini sağlama sorumluluğu verilmiş bulunmaktadır.</a:t>
            </a:r>
          </a:p>
          <a:p>
            <a:pPr algn="just">
              <a:lnSpc>
                <a:spcPct val="150000"/>
              </a:lnSpc>
            </a:pPr>
            <a:endParaRPr lang="tr-TR" sz="1400" dirty="0">
              <a:latin typeface="Arial" panose="020B0604020202020204" pitchFamily="34" charset="0"/>
              <a:cs typeface="Arial" panose="020B0604020202020204" pitchFamily="34" charset="0"/>
            </a:endParaRPr>
          </a:p>
          <a:p>
            <a:pPr algn="just">
              <a:lnSpc>
                <a:spcPct val="150000"/>
              </a:lnSpc>
            </a:pPr>
            <a:r>
              <a:rPr lang="tr-TR" sz="1400" dirty="0">
                <a:latin typeface="Arial" panose="020B0604020202020204" pitchFamily="34" charset="0"/>
                <a:cs typeface="Arial" panose="020B0604020202020204" pitchFamily="34" charset="0"/>
              </a:rPr>
              <a:t>			        Kanunun 57’nci maddesinde ise, kamu idarelerinin mali yönetim ve kontrol sistemlerinin harcama 				        birimleri, muhasebe ve mali hizmetler ile ön mali kontrol ve iç denetimden oluştuğu belirtilmiş, yeterli 			        ve etkili bir kontrol sisteminin oluşturulabilmesi için gerekli önlemlerin alınması öngörülmüştür.</a:t>
            </a:r>
          </a:p>
        </p:txBody>
      </p:sp>
    </p:spTree>
    <p:extLst>
      <p:ext uri="{BB962C8B-B14F-4D97-AF65-F5344CB8AC3E}">
        <p14:creationId xmlns:p14="http://schemas.microsoft.com/office/powerpoint/2010/main" val="11392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E5AE5F0-D6EE-466F-8935-B51A94183B01}"/>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92ED834C-EA37-45D0-A2AD-248DF8193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çerik Yer Tutucusu 7">
            <a:extLst>
              <a:ext uri="{FF2B5EF4-FFF2-40B4-BE49-F238E27FC236}">
                <a16:creationId xmlns:a16="http://schemas.microsoft.com/office/drawing/2014/main" id="{1636F940-6919-4120-8546-77CC0F130F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3760" y="2797018"/>
            <a:ext cx="2995132" cy="1998983"/>
          </a:xfrm>
        </p:spPr>
      </p:pic>
      <p:sp>
        <p:nvSpPr>
          <p:cNvPr id="3" name="Dikdörtgen 2">
            <a:extLst>
              <a:ext uri="{FF2B5EF4-FFF2-40B4-BE49-F238E27FC236}">
                <a16:creationId xmlns:a16="http://schemas.microsoft.com/office/drawing/2014/main" id="{2F669149-C314-40BD-AEE8-0DBE2B15A02D}"/>
              </a:ext>
            </a:extLst>
          </p:cNvPr>
          <p:cNvSpPr/>
          <p:nvPr/>
        </p:nvSpPr>
        <p:spPr>
          <a:xfrm>
            <a:off x="3640366" y="1419225"/>
            <a:ext cx="8172450" cy="4791075"/>
          </a:xfrm>
          <a:prstGeom prst="rect">
            <a:avLst/>
          </a:prstGeom>
          <a:solidFill>
            <a:srgbClr val="2C4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id="{D5BF8FA8-556E-4BF5-BE1C-86C20A655E3C}"/>
              </a:ext>
            </a:extLst>
          </p:cNvPr>
          <p:cNvSpPr txBox="1"/>
          <p:nvPr/>
        </p:nvSpPr>
        <p:spPr>
          <a:xfrm>
            <a:off x="3812875" y="1886536"/>
            <a:ext cx="3961341" cy="338554"/>
          </a:xfrm>
          <a:prstGeom prst="rect">
            <a:avLst/>
          </a:prstGeom>
          <a:noFill/>
        </p:spPr>
        <p:txBody>
          <a:bodyPr wrap="none" rtlCol="0">
            <a:spAutoFit/>
          </a:bodyPr>
          <a:lstStyle/>
          <a:p>
            <a:r>
              <a:rPr lang="tr-TR" sz="1600" b="1" dirty="0">
                <a:solidFill>
                  <a:schemeClr val="bg2"/>
                </a:solidFill>
                <a:latin typeface="Georgia" panose="02040502050405020303" pitchFamily="18" charset="0"/>
              </a:rPr>
              <a:t>Birim Yetkililerinin Sorumlulukları</a:t>
            </a:r>
            <a:endParaRPr lang="tr-TR" sz="1600" dirty="0">
              <a:solidFill>
                <a:schemeClr val="bg2"/>
              </a:solidFill>
              <a:latin typeface="Georgia" panose="02040502050405020303" pitchFamily="18" charset="0"/>
            </a:endParaRPr>
          </a:p>
        </p:txBody>
      </p:sp>
      <p:sp>
        <p:nvSpPr>
          <p:cNvPr id="6" name="Metin kutusu 5">
            <a:extLst>
              <a:ext uri="{FF2B5EF4-FFF2-40B4-BE49-F238E27FC236}">
                <a16:creationId xmlns:a16="http://schemas.microsoft.com/office/drawing/2014/main" id="{DD59E306-7B91-4D9E-B34C-75CD31670C4D}"/>
              </a:ext>
            </a:extLst>
          </p:cNvPr>
          <p:cNvSpPr txBox="1"/>
          <p:nvPr/>
        </p:nvSpPr>
        <p:spPr>
          <a:xfrm>
            <a:off x="3812875" y="2379680"/>
            <a:ext cx="7661695" cy="3277820"/>
          </a:xfrm>
          <a:prstGeom prst="rect">
            <a:avLst/>
          </a:prstGeom>
          <a:noFill/>
        </p:spPr>
        <p:txBody>
          <a:bodyPr wrap="square" rtlCol="0">
            <a:spAutoFit/>
          </a:bodyPr>
          <a:lstStyle/>
          <a:p>
            <a:pPr algn="just">
              <a:lnSpc>
                <a:spcPct val="150000"/>
              </a:lnSpc>
            </a:pPr>
            <a:r>
              <a:rPr lang="tr-TR" sz="1400" dirty="0">
                <a:solidFill>
                  <a:schemeClr val="bg2"/>
                </a:solidFill>
                <a:latin typeface="Arial" panose="020B0604020202020204" pitchFamily="34" charset="0"/>
                <a:cs typeface="Arial" panose="020B0604020202020204" pitchFamily="34" charset="0"/>
              </a:rPr>
              <a:t>Kanunun 60, 61, 63 ve 64’üncü maddelerinde, mali hizmetler birimleri, muhasebe yetkilileri ve iç denetçilerin iç kontrol alanındaki görev ve sorumluluklarına yer verilmiştir. Buna göre; mali hizmetler birimleri, idarenin iç kontrol sisteminin kurulması, standartlarının uygulanması ve geliştirilmesi konularında çalışmalar yapmak ve ön mali kontrol faaliyetini yürütmekten; muhasebe yetkilileri, ödeme emri belgesi ve eklerinin kontrolünden, muhasebe işlemlerinin belirlenmiş standartlara ve usulüne uygun olarak kaydedilmesinden, raporlanmasından, muhafazasından ve denetime hazır halde bulundurulmasından; iç denetçiler ise idarelerin iç kontrol sistemlerinin denetlenmesinden ve geliştirilmesi yönünde önerilerde bulunmaktan sorumludurlar.</a:t>
            </a:r>
          </a:p>
          <a:p>
            <a:endParaRPr lang="tr-TR" dirty="0"/>
          </a:p>
        </p:txBody>
      </p:sp>
    </p:spTree>
    <p:extLst>
      <p:ext uri="{BB962C8B-B14F-4D97-AF65-F5344CB8AC3E}">
        <p14:creationId xmlns:p14="http://schemas.microsoft.com/office/powerpoint/2010/main" val="3456324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5DC32D2-2DD0-415B-98C5-7F7EFE7F59D1}"/>
              </a:ext>
            </a:extLst>
          </p:cNvPr>
          <p:cNvSpPr>
            <a:spLocks noGrp="1"/>
          </p:cNvSpPr>
          <p:nvPr>
            <p:ph type="title"/>
          </p:nvPr>
        </p:nvSpPr>
        <p:spPr/>
        <p:txBody>
          <a:bodyPr/>
          <a:lstStyle/>
          <a:p>
            <a:endParaRPr lang="tr-TR" dirty="0"/>
          </a:p>
        </p:txBody>
      </p:sp>
      <p:pic>
        <p:nvPicPr>
          <p:cNvPr id="4" name="Resim 3">
            <a:extLst>
              <a:ext uri="{FF2B5EF4-FFF2-40B4-BE49-F238E27FC236}">
                <a16:creationId xmlns:a16="http://schemas.microsoft.com/office/drawing/2014/main" id="{8437E474-95B4-44BA-9386-D4A8477E5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Metin kutusu 9">
            <a:extLst>
              <a:ext uri="{FF2B5EF4-FFF2-40B4-BE49-F238E27FC236}">
                <a16:creationId xmlns:a16="http://schemas.microsoft.com/office/drawing/2014/main" id="{CD5A7AE1-6E3F-4DF7-97C6-36F0CECE1708}"/>
              </a:ext>
            </a:extLst>
          </p:cNvPr>
          <p:cNvSpPr txBox="1"/>
          <p:nvPr/>
        </p:nvSpPr>
        <p:spPr>
          <a:xfrm>
            <a:off x="353683" y="1313300"/>
            <a:ext cx="8528297" cy="338554"/>
          </a:xfrm>
          <a:prstGeom prst="rect">
            <a:avLst/>
          </a:prstGeom>
          <a:noFill/>
        </p:spPr>
        <p:txBody>
          <a:bodyPr wrap="none" rtlCol="0">
            <a:spAutoFit/>
          </a:bodyPr>
          <a:lstStyle/>
          <a:p>
            <a:r>
              <a:rPr lang="tr-TR" sz="1600" b="1" dirty="0">
                <a:solidFill>
                  <a:srgbClr val="860102"/>
                </a:solidFill>
                <a:latin typeface="Georgia" panose="02040502050405020303" pitchFamily="18" charset="0"/>
              </a:rPr>
              <a:t>Strateji Geliştirme Birimlerinin Çalışma Usul ve Esasları Hakkında Yönetmelik</a:t>
            </a:r>
            <a:endParaRPr lang="tr-TR" sz="1600" dirty="0">
              <a:solidFill>
                <a:srgbClr val="860102"/>
              </a:solidFill>
              <a:latin typeface="Georgia" panose="02040502050405020303" pitchFamily="18" charset="0"/>
            </a:endParaRPr>
          </a:p>
        </p:txBody>
      </p:sp>
      <p:sp>
        <p:nvSpPr>
          <p:cNvPr id="11" name="Metin kutusu 10">
            <a:extLst>
              <a:ext uri="{FF2B5EF4-FFF2-40B4-BE49-F238E27FC236}">
                <a16:creationId xmlns:a16="http://schemas.microsoft.com/office/drawing/2014/main" id="{9353166F-A5D1-42AA-8D25-7C2EC5B03F58}"/>
              </a:ext>
            </a:extLst>
          </p:cNvPr>
          <p:cNvSpPr txBox="1"/>
          <p:nvPr/>
        </p:nvSpPr>
        <p:spPr>
          <a:xfrm>
            <a:off x="353683" y="1729499"/>
            <a:ext cx="11228109" cy="1668214"/>
          </a:xfrm>
          <a:prstGeom prst="rect">
            <a:avLst/>
          </a:prstGeom>
          <a:noFill/>
        </p:spPr>
        <p:txBody>
          <a:bodyPr wrap="square" rtlCol="0">
            <a:spAutoFit/>
          </a:bodyPr>
          <a:lstStyle/>
          <a:p>
            <a:pPr algn="just">
              <a:lnSpc>
                <a:spcPct val="150000"/>
              </a:lnSpc>
            </a:pPr>
            <a:r>
              <a:rPr lang="tr-TR" sz="1400" dirty="0">
                <a:latin typeface="Arial" panose="020B0604020202020204" pitchFamily="34" charset="0"/>
                <a:cs typeface="Arial" panose="020B0604020202020204" pitchFamily="34" charset="0"/>
              </a:rPr>
              <a:t>10/12/2003 tarihli ve 5018 sayılı Kanunun 60’ıncı maddesi ile 22/12/2005 tarihli ve 5436 sayılı Kanunun 15’inci maddesine dayanılarak hazırlanan Yönetmeliğin 9’uncu maddesinde iç kontrol mali hizmetler fonksiyonu kapsamında yürütülecek işler arasında sayılmıştır. Bu kapsamda yapılacak görevler; iç kontrol sisteminin kurulması, standartlarının uygulanması ve geliştirilmesi konularında çalışmalar yapmak, idarenin görev alanına ilişkin konularda standartlar hazırlamak, ön mali kontrol görevini yürütmek, amaçlar ile sonuçlar arasındaki farklılığı giderici ve etkililiği artırıcı tedbirler önermek olarak sayılmıştır.</a:t>
            </a:r>
          </a:p>
        </p:txBody>
      </p:sp>
      <p:sp>
        <p:nvSpPr>
          <p:cNvPr id="12" name="Metin kutusu 11">
            <a:extLst>
              <a:ext uri="{FF2B5EF4-FFF2-40B4-BE49-F238E27FC236}">
                <a16:creationId xmlns:a16="http://schemas.microsoft.com/office/drawing/2014/main" id="{7636E8DC-4721-4B0C-B6C8-3A85C4811B2F}"/>
              </a:ext>
            </a:extLst>
          </p:cNvPr>
          <p:cNvSpPr txBox="1"/>
          <p:nvPr/>
        </p:nvSpPr>
        <p:spPr>
          <a:xfrm>
            <a:off x="353683" y="3658598"/>
            <a:ext cx="5838458" cy="338554"/>
          </a:xfrm>
          <a:prstGeom prst="rect">
            <a:avLst/>
          </a:prstGeom>
          <a:noFill/>
        </p:spPr>
        <p:txBody>
          <a:bodyPr wrap="none" rtlCol="0">
            <a:spAutoFit/>
          </a:bodyPr>
          <a:lstStyle/>
          <a:p>
            <a:r>
              <a:rPr lang="tr-TR" sz="1600" b="1" dirty="0">
                <a:solidFill>
                  <a:srgbClr val="860102"/>
                </a:solidFill>
                <a:latin typeface="Georgia" panose="02040502050405020303" pitchFamily="18" charset="0"/>
              </a:rPr>
              <a:t>İç Kontrol ve Ön Mali Kontrole İlişkin Usul ve Esaslar</a:t>
            </a:r>
            <a:endParaRPr lang="tr-TR" sz="1600" dirty="0">
              <a:solidFill>
                <a:srgbClr val="860102"/>
              </a:solidFill>
              <a:latin typeface="Georgia" panose="02040502050405020303" pitchFamily="18" charset="0"/>
            </a:endParaRPr>
          </a:p>
        </p:txBody>
      </p:sp>
      <p:sp>
        <p:nvSpPr>
          <p:cNvPr id="13" name="Metin kutusu 12">
            <a:extLst>
              <a:ext uri="{FF2B5EF4-FFF2-40B4-BE49-F238E27FC236}">
                <a16:creationId xmlns:a16="http://schemas.microsoft.com/office/drawing/2014/main" id="{953ADFD5-4696-4D2A-9644-3E07D78CE350}"/>
              </a:ext>
            </a:extLst>
          </p:cNvPr>
          <p:cNvSpPr txBox="1"/>
          <p:nvPr/>
        </p:nvSpPr>
        <p:spPr>
          <a:xfrm>
            <a:off x="353683" y="4051098"/>
            <a:ext cx="10934810" cy="1668214"/>
          </a:xfrm>
          <a:prstGeom prst="rect">
            <a:avLst/>
          </a:prstGeom>
          <a:noFill/>
        </p:spPr>
        <p:txBody>
          <a:bodyPr wrap="square" rtlCol="0">
            <a:spAutoFit/>
          </a:bodyPr>
          <a:lstStyle/>
          <a:p>
            <a:pPr algn="just">
              <a:lnSpc>
                <a:spcPct val="150000"/>
              </a:lnSpc>
            </a:pPr>
            <a:r>
              <a:rPr lang="tr-TR" sz="1400" dirty="0">
                <a:latin typeface="Arial" panose="020B0604020202020204" pitchFamily="34" charset="0"/>
                <a:cs typeface="Arial" panose="020B0604020202020204" pitchFamily="34" charset="0"/>
              </a:rPr>
              <a:t>İç kontrol ve ön mali kontrole ilişkin usul ve esaslar, 5018 sayılı Kanunun 55, 56, 57 ve 58’inci maddelerine dayanılarak hazırlanmıştır. Diğer taraftan, 31/12/2005 tarihli ve 26040 (3. mükerrer) sayılı </a:t>
            </a:r>
            <a:r>
              <a:rPr lang="tr-TR" sz="1400" i="1" dirty="0">
                <a:latin typeface="Arial" panose="020B0604020202020204" pitchFamily="34" charset="0"/>
                <a:cs typeface="Arial" panose="020B0604020202020204" pitchFamily="34" charset="0"/>
              </a:rPr>
              <a:t>Resmî </a:t>
            </a:r>
            <a:r>
              <a:rPr lang="tr-TR" sz="1400" i="1" dirty="0" err="1">
                <a:latin typeface="Arial" panose="020B0604020202020204" pitchFamily="34" charset="0"/>
                <a:cs typeface="Arial" panose="020B0604020202020204" pitchFamily="34" charset="0"/>
              </a:rPr>
              <a:t>Gazete</a:t>
            </a:r>
            <a:r>
              <a:rPr lang="tr-TR" sz="1400" dirty="0" err="1">
                <a:latin typeface="Arial" panose="020B0604020202020204" pitchFamily="34" charset="0"/>
                <a:cs typeface="Arial" panose="020B0604020202020204" pitchFamily="34" charset="0"/>
              </a:rPr>
              <a:t>’de</a:t>
            </a:r>
            <a:r>
              <a:rPr lang="tr-TR" sz="1400" dirty="0">
                <a:latin typeface="Arial" panose="020B0604020202020204" pitchFamily="34" charset="0"/>
                <a:cs typeface="Arial" panose="020B0604020202020204" pitchFamily="34" charset="0"/>
              </a:rPr>
              <a:t> yayımlanan “İç Kontrol ve Ön Mali Kontrole İlişkin Usul ve Esaslar” belirlenmiş ve bu esasların “İç Kontrol Standartları” başlıklı 5’inci maddesinde, Kanuna ve iç kontrol standartlarına aykırı olmamak koşuluyla, idarelerce, görev alanları çerçevesinde her türlü yöntem, süreç ve özellikli işlemlere ilişkin standartlar belirlenebileceği de belirtilmiştir.</a:t>
            </a:r>
          </a:p>
        </p:txBody>
      </p:sp>
    </p:spTree>
    <p:extLst>
      <p:ext uri="{BB962C8B-B14F-4D97-AF65-F5344CB8AC3E}">
        <p14:creationId xmlns:p14="http://schemas.microsoft.com/office/powerpoint/2010/main" val="2336263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A6C353C-BCDD-4060-A53A-41A661352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Metin kutusu 6">
            <a:extLst>
              <a:ext uri="{FF2B5EF4-FFF2-40B4-BE49-F238E27FC236}">
                <a16:creationId xmlns:a16="http://schemas.microsoft.com/office/drawing/2014/main" id="{66E8A54E-1E7D-4369-8516-CFD70A369A01}"/>
              </a:ext>
            </a:extLst>
          </p:cNvPr>
          <p:cNvSpPr txBox="1"/>
          <p:nvPr/>
        </p:nvSpPr>
        <p:spPr>
          <a:xfrm>
            <a:off x="595223" y="1145212"/>
            <a:ext cx="4084773" cy="338554"/>
          </a:xfrm>
          <a:prstGeom prst="rect">
            <a:avLst/>
          </a:prstGeom>
          <a:noFill/>
        </p:spPr>
        <p:txBody>
          <a:bodyPr wrap="none" rtlCol="0">
            <a:spAutoFit/>
          </a:bodyPr>
          <a:lstStyle/>
          <a:p>
            <a:r>
              <a:rPr lang="tr-TR" sz="1600" b="1" dirty="0">
                <a:solidFill>
                  <a:srgbClr val="860102"/>
                </a:solidFill>
                <a:latin typeface="Georgia" panose="02040502050405020303" pitchFamily="18" charset="0"/>
              </a:rPr>
              <a:t>Kamu İç Kontrol Standartları Tebliği</a:t>
            </a:r>
            <a:endParaRPr lang="tr-TR" sz="1600" dirty="0">
              <a:solidFill>
                <a:srgbClr val="860102"/>
              </a:solidFill>
              <a:latin typeface="Georgia" panose="02040502050405020303" pitchFamily="18" charset="0"/>
            </a:endParaRPr>
          </a:p>
        </p:txBody>
      </p:sp>
      <p:sp>
        <p:nvSpPr>
          <p:cNvPr id="8" name="Metin kutusu 7">
            <a:extLst>
              <a:ext uri="{FF2B5EF4-FFF2-40B4-BE49-F238E27FC236}">
                <a16:creationId xmlns:a16="http://schemas.microsoft.com/office/drawing/2014/main" id="{2AC6F744-3C6F-4529-8741-E2286817B2DA}"/>
              </a:ext>
            </a:extLst>
          </p:cNvPr>
          <p:cNvSpPr txBox="1"/>
          <p:nvPr/>
        </p:nvSpPr>
        <p:spPr>
          <a:xfrm>
            <a:off x="595223" y="1613140"/>
            <a:ext cx="8039820" cy="3930371"/>
          </a:xfrm>
          <a:prstGeom prst="rect">
            <a:avLst/>
          </a:prstGeom>
          <a:noFill/>
        </p:spPr>
        <p:txBody>
          <a:bodyPr wrap="square" rtlCol="0">
            <a:spAutoFit/>
          </a:bodyPr>
          <a:lstStyle/>
          <a:p>
            <a:pPr algn="just">
              <a:lnSpc>
                <a:spcPct val="150000"/>
              </a:lnSpc>
            </a:pPr>
            <a:r>
              <a:rPr lang="tr-TR" sz="1400" dirty="0">
                <a:latin typeface="Arial" panose="020B0604020202020204" pitchFamily="34" charset="0"/>
                <a:cs typeface="Arial" panose="020B0604020202020204" pitchFamily="34" charset="0"/>
              </a:rPr>
              <a:t>Kamu İç Kontrol Standartları COSO modeli, INTOSAI Kamu Sektörü İç Kontrol Standartları Rehberi ve Avrupa Birliği İç Kontrol Standartları çerçevesinde Maliye Bakanlığı tarafından belirlenmiştir.</a:t>
            </a:r>
          </a:p>
          <a:p>
            <a:pPr algn="just">
              <a:lnSpc>
                <a:spcPct val="150000"/>
              </a:lnSpc>
            </a:pPr>
            <a:endParaRPr lang="tr-TR" sz="1400" dirty="0">
              <a:latin typeface="Arial" panose="020B0604020202020204" pitchFamily="34" charset="0"/>
              <a:cs typeface="Arial" panose="020B0604020202020204" pitchFamily="34" charset="0"/>
            </a:endParaRPr>
          </a:p>
          <a:p>
            <a:pPr algn="just">
              <a:lnSpc>
                <a:spcPct val="150000"/>
              </a:lnSpc>
            </a:pPr>
            <a:r>
              <a:rPr lang="tr-TR" sz="1400" dirty="0">
                <a:latin typeface="Arial" panose="020B0604020202020204" pitchFamily="34" charset="0"/>
                <a:cs typeface="Arial" panose="020B0604020202020204" pitchFamily="34" charset="0"/>
              </a:rPr>
              <a:t>Bu kapsamda; Bakanlığımız tarafından hazırlanan ve 26/12/2007 tarihli ve 26738 sayılı </a:t>
            </a:r>
            <a:r>
              <a:rPr lang="tr-TR" sz="1400" i="1" dirty="0">
                <a:latin typeface="Arial" panose="020B0604020202020204" pitchFamily="34" charset="0"/>
                <a:cs typeface="Arial" panose="020B0604020202020204" pitchFamily="34" charset="0"/>
              </a:rPr>
              <a:t>Resmî </a:t>
            </a:r>
            <a:r>
              <a:rPr lang="tr-TR" sz="1400" i="1" dirty="0" err="1">
                <a:latin typeface="Arial" panose="020B0604020202020204" pitchFamily="34" charset="0"/>
                <a:cs typeface="Arial" panose="020B0604020202020204" pitchFamily="34" charset="0"/>
              </a:rPr>
              <a:t>Gazete</a:t>
            </a:r>
            <a:r>
              <a:rPr lang="tr-TR" sz="1400" dirty="0" err="1">
                <a:latin typeface="Arial" panose="020B0604020202020204" pitchFamily="34" charset="0"/>
                <a:cs typeface="Arial" panose="020B0604020202020204" pitchFamily="34" charset="0"/>
              </a:rPr>
              <a:t>’de</a:t>
            </a:r>
            <a:r>
              <a:rPr lang="tr-TR" sz="1400" dirty="0">
                <a:latin typeface="Arial" panose="020B0604020202020204" pitchFamily="34" charset="0"/>
                <a:cs typeface="Arial" panose="020B0604020202020204" pitchFamily="34" charset="0"/>
              </a:rPr>
              <a:t> yayımlanan “Kamu İç Kontrol Standartları Tebliği” ile kamu idarelerinde iç kontrol sisteminin oluşturulması, uygulanması, izlenmesi ve geliştirilmesi amacıyla 18 standart ve bu standartlar için gerekli 79 genel şart belirlenmiş bulunmaktadır.</a:t>
            </a:r>
          </a:p>
          <a:p>
            <a:pPr algn="just">
              <a:lnSpc>
                <a:spcPct val="150000"/>
              </a:lnSpc>
            </a:pPr>
            <a:endParaRPr lang="tr-TR" sz="1400" dirty="0">
              <a:latin typeface="Arial" panose="020B0604020202020204" pitchFamily="34" charset="0"/>
              <a:cs typeface="Arial" panose="020B0604020202020204" pitchFamily="34" charset="0"/>
            </a:endParaRPr>
          </a:p>
          <a:p>
            <a:pPr algn="just">
              <a:lnSpc>
                <a:spcPct val="150000"/>
              </a:lnSpc>
            </a:pPr>
            <a:r>
              <a:rPr lang="tr-TR" sz="1400" dirty="0">
                <a:latin typeface="Arial" panose="020B0604020202020204" pitchFamily="34" charset="0"/>
                <a:cs typeface="Arial" panose="020B0604020202020204" pitchFamily="34" charset="0"/>
              </a:rPr>
              <a:t>Tebliğde, kamu idarelerinin, iç kontrol sistemlerinin Kamu İç Kontrol Standartlarına uyumunu sağlamak üzere; yapılması gereken çalışmaların tespit edilmesi, bu çalışmalar için eylem planı oluşturulması, gerekli prosedürler ve ilgili düzenlemelerin hazırlanması çalışmalarını yürütmeleri belirtilmiştir.</a:t>
            </a:r>
          </a:p>
        </p:txBody>
      </p:sp>
      <p:pic>
        <p:nvPicPr>
          <p:cNvPr id="6" name="İçerik Yer Tutucusu 5">
            <a:extLst>
              <a:ext uri="{FF2B5EF4-FFF2-40B4-BE49-F238E27FC236}">
                <a16:creationId xmlns:a16="http://schemas.microsoft.com/office/drawing/2014/main" id="{9FD60E61-E05F-48B1-ADAA-ECF9A9D2D8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16626" y="2687163"/>
            <a:ext cx="3193791" cy="2395343"/>
          </a:xfrm>
        </p:spPr>
      </p:pic>
    </p:spTree>
    <p:extLst>
      <p:ext uri="{BB962C8B-B14F-4D97-AF65-F5344CB8AC3E}">
        <p14:creationId xmlns:p14="http://schemas.microsoft.com/office/powerpoint/2010/main" val="358183611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1045</Words>
  <Application>Microsoft Office PowerPoint</Application>
  <PresentationFormat>Geniş ekran</PresentationFormat>
  <Paragraphs>41</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Calibri Light</vt:lpstr>
      <vt:lpstr>Georgia</vt:lpstr>
      <vt:lpstr>Office Teması</vt:lpstr>
      <vt:lpstr>PowerPoint Sunusu</vt:lpstr>
      <vt:lpstr>KAMUDA İÇ KONTROL</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Ayşe TERZİ</dc:creator>
  <cp:lastModifiedBy>Ayşe TERZİ</cp:lastModifiedBy>
  <cp:revision>32</cp:revision>
  <dcterms:created xsi:type="dcterms:W3CDTF">2022-05-25T12:52:04Z</dcterms:created>
  <dcterms:modified xsi:type="dcterms:W3CDTF">2022-06-01T09:05:19Z</dcterms:modified>
</cp:coreProperties>
</file>